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7" r:id="rId3"/>
    <p:sldId id="259" r:id="rId4"/>
    <p:sldId id="284" r:id="rId5"/>
    <p:sldId id="312" r:id="rId6"/>
    <p:sldId id="315" r:id="rId7"/>
    <p:sldId id="313" r:id="rId8"/>
    <p:sldId id="314" r:id="rId9"/>
    <p:sldId id="316" r:id="rId10"/>
    <p:sldId id="317" r:id="rId11"/>
    <p:sldId id="318" r:id="rId12"/>
    <p:sldId id="319" r:id="rId13"/>
    <p:sldId id="320" r:id="rId14"/>
    <p:sldId id="321" r:id="rId15"/>
    <p:sldId id="323" r:id="rId16"/>
    <p:sldId id="322" r:id="rId17"/>
    <p:sldId id="324" r:id="rId18"/>
    <p:sldId id="325" r:id="rId19"/>
    <p:sldId id="326" r:id="rId20"/>
    <p:sldId id="327" r:id="rId21"/>
    <p:sldId id="328" r:id="rId22"/>
    <p:sldId id="329" r:id="rId23"/>
    <p:sldId id="330" r:id="rId24"/>
    <p:sldId id="331" r:id="rId25"/>
    <p:sldId id="332" r:id="rId26"/>
  </p:sldIdLst>
  <p:sldSz cx="9144000" cy="5143500" type="screen16x9"/>
  <p:notesSz cx="6858000" cy="9144000"/>
  <p:embeddedFontLst>
    <p:embeddedFont>
      <p:font typeface="Palanquin" panose="020B0004020203020204" pitchFamily="34" charset="0"/>
      <p:regular r:id="rId28"/>
      <p:bold r:id="rId29"/>
    </p:embeddedFont>
    <p:embeddedFont>
      <p:font typeface="Signika"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dant Swadia" initials="VS" lastIdx="2" clrIdx="0">
    <p:extLst>
      <p:ext uri="{19B8F6BF-5375-455C-9EA6-DF929625EA0E}">
        <p15:presenceInfo xmlns:p15="http://schemas.microsoft.com/office/powerpoint/2012/main" userId="51edb9652ab2e7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7257D"/>
    <a:srgbClr val="401B5B"/>
    <a:srgbClr val="DDDDD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CEE8C1-F125-4AAC-A427-8D0938DFD097}">
  <a:tblStyle styleId="{57CEE8C1-F125-4AAC-A427-8D0938DFD0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143" d="100"/>
          <a:sy n="143" d="100"/>
        </p:scale>
        <p:origin x="7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lixable.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39412c5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39412c5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*Natural language processing (NLP) refers to the branch of computer science—and more specifically, the branch of artificial intelligence or AI—concerned with giving computers the ability to understand text and spoken words in much the same way human beings can.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4e9ec567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4e9ec567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932104ddb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932104ddb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0929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7728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dataset I use for the Netflix data analytics task consists of TV shows and movies streamed on Netflix as of 2019. The dataset is provided by </a:t>
            </a:r>
            <a:r>
              <a:rPr lang="en-US" b="0" i="0" dirty="0" err="1">
                <a:effectLst/>
                <a:latin typeface="Arial" panose="020B0604020202020204" pitchFamily="34" charset="0"/>
                <a:hlinkClick r:id="rId3"/>
              </a:rPr>
              <a:t>Flixable</a:t>
            </a:r>
            <a:r>
              <a:rPr lang="en-US" b="0" i="0" dirty="0">
                <a:effectLst/>
                <a:latin typeface="Arial" panose="020B0604020202020204" pitchFamily="34" charset="0"/>
              </a:rPr>
              <a:t> which is an engine of third-party research available on Netflix.</a:t>
            </a:r>
            <a:endParaRPr lang="en-IN" dirty="0"/>
          </a:p>
        </p:txBody>
      </p:sp>
    </p:spTree>
    <p:extLst>
      <p:ext uri="{BB962C8B-B14F-4D97-AF65-F5344CB8AC3E}">
        <p14:creationId xmlns:p14="http://schemas.microsoft.com/office/powerpoint/2010/main" val="84510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84750" y="987975"/>
            <a:ext cx="4546200" cy="2577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884875" y="3455700"/>
            <a:ext cx="4546200" cy="427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102075" y="4669125"/>
            <a:ext cx="1157700" cy="1157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920850" y="234100"/>
            <a:ext cx="610800" cy="61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484250" y="4604000"/>
            <a:ext cx="357600" cy="35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25375" y="234100"/>
            <a:ext cx="610800" cy="610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5_1">
    <p:spTree>
      <p:nvGrpSpPr>
        <p:cNvPr id="1" name="Shape 138"/>
        <p:cNvGrpSpPr/>
        <p:nvPr/>
      </p:nvGrpSpPr>
      <p:grpSpPr>
        <a:xfrm>
          <a:off x="0" y="0"/>
          <a:ext cx="0" cy="0"/>
          <a:chOff x="0" y="0"/>
          <a:chExt cx="0" cy="0"/>
        </a:xfrm>
      </p:grpSpPr>
      <p:sp>
        <p:nvSpPr>
          <p:cNvPr id="139" name="Google Shape;139;p25"/>
          <p:cNvSpPr/>
          <p:nvPr/>
        </p:nvSpPr>
        <p:spPr>
          <a:xfrm>
            <a:off x="8524150" y="1232025"/>
            <a:ext cx="1088100" cy="108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5"/>
          <p:cNvSpPr/>
          <p:nvPr/>
        </p:nvSpPr>
        <p:spPr>
          <a:xfrm>
            <a:off x="-431825" y="3851325"/>
            <a:ext cx="1088100" cy="108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5"/>
          <p:cNvSpPr/>
          <p:nvPr/>
        </p:nvSpPr>
        <p:spPr>
          <a:xfrm>
            <a:off x="1363550" y="84175"/>
            <a:ext cx="418800" cy="41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5_1_1">
    <p:spTree>
      <p:nvGrpSpPr>
        <p:cNvPr id="1" name="Shape 142"/>
        <p:cNvGrpSpPr/>
        <p:nvPr/>
      </p:nvGrpSpPr>
      <p:grpSpPr>
        <a:xfrm>
          <a:off x="0" y="0"/>
          <a:ext cx="0" cy="0"/>
          <a:chOff x="0" y="0"/>
          <a:chExt cx="0" cy="0"/>
        </a:xfrm>
      </p:grpSpPr>
      <p:sp>
        <p:nvSpPr>
          <p:cNvPr id="143" name="Google Shape;143;p26"/>
          <p:cNvSpPr/>
          <p:nvPr/>
        </p:nvSpPr>
        <p:spPr>
          <a:xfrm>
            <a:off x="676950" y="151150"/>
            <a:ext cx="776700" cy="77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2390225" y="4293125"/>
            <a:ext cx="1601700" cy="160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8030725" y="1257250"/>
            <a:ext cx="912000" cy="912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5_1_1_1">
    <p:spTree>
      <p:nvGrpSpPr>
        <p:cNvPr id="1" name="Shape 146"/>
        <p:cNvGrpSpPr/>
        <p:nvPr/>
      </p:nvGrpSpPr>
      <p:grpSpPr>
        <a:xfrm>
          <a:off x="0" y="0"/>
          <a:ext cx="0" cy="0"/>
          <a:chOff x="0" y="0"/>
          <a:chExt cx="0" cy="0"/>
        </a:xfrm>
      </p:grpSpPr>
      <p:sp>
        <p:nvSpPr>
          <p:cNvPr id="147" name="Google Shape;147;p27"/>
          <p:cNvSpPr/>
          <p:nvPr/>
        </p:nvSpPr>
        <p:spPr>
          <a:xfrm>
            <a:off x="7539900" y="3535550"/>
            <a:ext cx="965700" cy="96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a:off x="6274125" y="-381700"/>
            <a:ext cx="1647600" cy="164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a:off x="-223100" y="3504650"/>
            <a:ext cx="1463100" cy="1463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592125" y="328975"/>
            <a:ext cx="609900" cy="60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713225" y="1178425"/>
            <a:ext cx="7717500" cy="34254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23" name="Google Shape;23;p4"/>
          <p:cNvSpPr/>
          <p:nvPr/>
        </p:nvSpPr>
        <p:spPr>
          <a:xfrm>
            <a:off x="94825" y="3204550"/>
            <a:ext cx="456300" cy="45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6216525" y="54475"/>
            <a:ext cx="418800" cy="418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4254275" y="4670050"/>
            <a:ext cx="418800" cy="418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13">
            <a:hlinkClick r:id="rId2" action="ppaction://hlinksldjump"/>
          </p:cNvPr>
          <p:cNvSpPr txBox="1">
            <a:spLocks noGrp="1"/>
          </p:cNvSpPr>
          <p:nvPr>
            <p:ph type="title" idx="2" hasCustomPrompt="1"/>
          </p:nvPr>
        </p:nvSpPr>
        <p:spPr>
          <a:xfrm>
            <a:off x="713225" y="1787250"/>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61" name="Google Shape;61;p13">
            <a:hlinkClick r:id="rId2" action="ppaction://hlinksldjump"/>
          </p:cNvPr>
          <p:cNvSpPr txBox="1">
            <a:spLocks noGrp="1"/>
          </p:cNvSpPr>
          <p:nvPr>
            <p:ph type="title" idx="3"/>
          </p:nvPr>
        </p:nvSpPr>
        <p:spPr>
          <a:xfrm>
            <a:off x="1636585" y="1787250"/>
            <a:ext cx="1684500" cy="4365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sz="1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2" name="Google Shape;62;p13">
            <a:hlinkClick r:id="rId2" action="ppaction://hlinksldjump"/>
          </p:cNvPr>
          <p:cNvSpPr txBox="1">
            <a:spLocks noGrp="1"/>
          </p:cNvSpPr>
          <p:nvPr>
            <p:ph type="subTitle" idx="1"/>
          </p:nvPr>
        </p:nvSpPr>
        <p:spPr>
          <a:xfrm>
            <a:off x="1636576" y="2062667"/>
            <a:ext cx="1684500" cy="6894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3" name="Google Shape;63;p13"/>
          <p:cNvSpPr txBox="1">
            <a:spLocks noGrp="1"/>
          </p:cNvSpPr>
          <p:nvPr>
            <p:ph type="title" idx="4" hasCustomPrompt="1"/>
          </p:nvPr>
        </p:nvSpPr>
        <p:spPr>
          <a:xfrm>
            <a:off x="713225" y="3629725"/>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64" name="Google Shape;64;p13"/>
          <p:cNvSpPr txBox="1">
            <a:spLocks noGrp="1"/>
          </p:cNvSpPr>
          <p:nvPr>
            <p:ph type="title" idx="5"/>
          </p:nvPr>
        </p:nvSpPr>
        <p:spPr>
          <a:xfrm>
            <a:off x="1636585" y="3629627"/>
            <a:ext cx="1684500" cy="436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3"/>
          <p:cNvSpPr txBox="1">
            <a:spLocks noGrp="1"/>
          </p:cNvSpPr>
          <p:nvPr>
            <p:ph type="subTitle" idx="6"/>
          </p:nvPr>
        </p:nvSpPr>
        <p:spPr>
          <a:xfrm>
            <a:off x="1636576" y="3905175"/>
            <a:ext cx="1684500" cy="689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6" name="Google Shape;66;p13">
            <a:hlinkClick r:id="" action="ppaction://noaction"/>
          </p:cNvPr>
          <p:cNvSpPr txBox="1">
            <a:spLocks noGrp="1"/>
          </p:cNvSpPr>
          <p:nvPr>
            <p:ph type="title" idx="7" hasCustomPrompt="1"/>
          </p:nvPr>
        </p:nvSpPr>
        <p:spPr>
          <a:xfrm>
            <a:off x="3321175" y="1787250"/>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67" name="Google Shape;67;p13">
            <a:hlinkClick r:id="" action="ppaction://noaction"/>
          </p:cNvPr>
          <p:cNvSpPr txBox="1">
            <a:spLocks noGrp="1"/>
          </p:cNvSpPr>
          <p:nvPr>
            <p:ph type="title" idx="8"/>
          </p:nvPr>
        </p:nvSpPr>
        <p:spPr>
          <a:xfrm>
            <a:off x="4244527" y="1787250"/>
            <a:ext cx="1684500" cy="436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3">
            <a:hlinkClick r:id="" action="ppaction://noaction"/>
          </p:cNvPr>
          <p:cNvSpPr txBox="1">
            <a:spLocks noGrp="1"/>
          </p:cNvSpPr>
          <p:nvPr>
            <p:ph type="subTitle" idx="9"/>
          </p:nvPr>
        </p:nvSpPr>
        <p:spPr>
          <a:xfrm>
            <a:off x="4244526" y="2062667"/>
            <a:ext cx="1684500" cy="689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9" name="Google Shape;69;p13"/>
          <p:cNvSpPr txBox="1">
            <a:spLocks noGrp="1"/>
          </p:cNvSpPr>
          <p:nvPr>
            <p:ph type="title" idx="13" hasCustomPrompt="1"/>
          </p:nvPr>
        </p:nvSpPr>
        <p:spPr>
          <a:xfrm>
            <a:off x="3321175" y="3629725"/>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0" name="Google Shape;70;p13"/>
          <p:cNvSpPr txBox="1">
            <a:spLocks noGrp="1"/>
          </p:cNvSpPr>
          <p:nvPr>
            <p:ph type="title" idx="14"/>
          </p:nvPr>
        </p:nvSpPr>
        <p:spPr>
          <a:xfrm>
            <a:off x="4244527" y="3629627"/>
            <a:ext cx="1684500" cy="436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13"/>
          <p:cNvSpPr txBox="1">
            <a:spLocks noGrp="1"/>
          </p:cNvSpPr>
          <p:nvPr>
            <p:ph type="subTitle" idx="15"/>
          </p:nvPr>
        </p:nvSpPr>
        <p:spPr>
          <a:xfrm>
            <a:off x="4244526" y="3905175"/>
            <a:ext cx="1684500" cy="689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2" name="Google Shape;72;p13">
            <a:hlinkClick r:id="" action="ppaction://noaction"/>
          </p:cNvPr>
          <p:cNvSpPr txBox="1">
            <a:spLocks noGrp="1"/>
          </p:cNvSpPr>
          <p:nvPr>
            <p:ph type="title" idx="16" hasCustomPrompt="1"/>
          </p:nvPr>
        </p:nvSpPr>
        <p:spPr>
          <a:xfrm>
            <a:off x="5929125" y="1787250"/>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3" name="Google Shape;73;p13">
            <a:hlinkClick r:id="" action="ppaction://noaction"/>
          </p:cNvPr>
          <p:cNvSpPr txBox="1">
            <a:spLocks noGrp="1"/>
          </p:cNvSpPr>
          <p:nvPr>
            <p:ph type="title" idx="17"/>
          </p:nvPr>
        </p:nvSpPr>
        <p:spPr>
          <a:xfrm>
            <a:off x="6852450" y="1787250"/>
            <a:ext cx="1684500" cy="436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3">
            <a:hlinkClick r:id="" action="ppaction://noaction"/>
          </p:cNvPr>
          <p:cNvSpPr txBox="1">
            <a:spLocks noGrp="1"/>
          </p:cNvSpPr>
          <p:nvPr>
            <p:ph type="subTitle" idx="18"/>
          </p:nvPr>
        </p:nvSpPr>
        <p:spPr>
          <a:xfrm>
            <a:off x="6852456" y="2062667"/>
            <a:ext cx="1684500" cy="689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5" name="Google Shape;75;p13"/>
          <p:cNvSpPr txBox="1">
            <a:spLocks noGrp="1"/>
          </p:cNvSpPr>
          <p:nvPr>
            <p:ph type="title" idx="19" hasCustomPrompt="1"/>
          </p:nvPr>
        </p:nvSpPr>
        <p:spPr>
          <a:xfrm>
            <a:off x="5929125" y="3629725"/>
            <a:ext cx="923400" cy="96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76" name="Google Shape;76;p13"/>
          <p:cNvSpPr txBox="1">
            <a:spLocks noGrp="1"/>
          </p:cNvSpPr>
          <p:nvPr>
            <p:ph type="title" idx="20"/>
          </p:nvPr>
        </p:nvSpPr>
        <p:spPr>
          <a:xfrm>
            <a:off x="6852450" y="3629627"/>
            <a:ext cx="1684500" cy="436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3"/>
          <p:cNvSpPr txBox="1">
            <a:spLocks noGrp="1"/>
          </p:cNvSpPr>
          <p:nvPr>
            <p:ph type="subTitle" idx="21"/>
          </p:nvPr>
        </p:nvSpPr>
        <p:spPr>
          <a:xfrm>
            <a:off x="6852456" y="3905175"/>
            <a:ext cx="1684500" cy="689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1288854" y="3668725"/>
            <a:ext cx="2605200" cy="43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5"/>
          <p:cNvSpPr txBox="1">
            <a:spLocks noGrp="1"/>
          </p:cNvSpPr>
          <p:nvPr>
            <p:ph type="subTitle" idx="1"/>
          </p:nvPr>
        </p:nvSpPr>
        <p:spPr>
          <a:xfrm>
            <a:off x="1288850" y="3948105"/>
            <a:ext cx="2605200" cy="65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5" name="Google Shape;85;p15"/>
          <p:cNvSpPr txBox="1">
            <a:spLocks noGrp="1"/>
          </p:cNvSpPr>
          <p:nvPr>
            <p:ph type="title" idx="2"/>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5"/>
          <p:cNvSpPr txBox="1">
            <a:spLocks noGrp="1"/>
          </p:cNvSpPr>
          <p:nvPr>
            <p:ph type="title" idx="3"/>
          </p:nvPr>
        </p:nvSpPr>
        <p:spPr>
          <a:xfrm>
            <a:off x="5249904" y="3668725"/>
            <a:ext cx="2605200" cy="43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7" name="Google Shape;87;p15"/>
          <p:cNvSpPr txBox="1">
            <a:spLocks noGrp="1"/>
          </p:cNvSpPr>
          <p:nvPr>
            <p:ph type="subTitle" idx="4"/>
          </p:nvPr>
        </p:nvSpPr>
        <p:spPr>
          <a:xfrm>
            <a:off x="5249900" y="3948105"/>
            <a:ext cx="2605200" cy="65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8" name="Google Shape;88;p15"/>
          <p:cNvSpPr txBox="1">
            <a:spLocks noGrp="1"/>
          </p:cNvSpPr>
          <p:nvPr>
            <p:ph type="title" idx="5"/>
          </p:nvPr>
        </p:nvSpPr>
        <p:spPr>
          <a:xfrm>
            <a:off x="1288854" y="1858200"/>
            <a:ext cx="2605200" cy="43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5"/>
          <p:cNvSpPr txBox="1">
            <a:spLocks noGrp="1"/>
          </p:cNvSpPr>
          <p:nvPr>
            <p:ph type="subTitle" idx="6"/>
          </p:nvPr>
        </p:nvSpPr>
        <p:spPr>
          <a:xfrm>
            <a:off x="1288850" y="2142475"/>
            <a:ext cx="2605200" cy="65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0" name="Google Shape;90;p15"/>
          <p:cNvSpPr txBox="1">
            <a:spLocks noGrp="1"/>
          </p:cNvSpPr>
          <p:nvPr>
            <p:ph type="title" idx="7"/>
          </p:nvPr>
        </p:nvSpPr>
        <p:spPr>
          <a:xfrm>
            <a:off x="5249904" y="1858200"/>
            <a:ext cx="2605200" cy="43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5"/>
          <p:cNvSpPr txBox="1">
            <a:spLocks noGrp="1"/>
          </p:cNvSpPr>
          <p:nvPr>
            <p:ph type="subTitle" idx="8"/>
          </p:nvPr>
        </p:nvSpPr>
        <p:spPr>
          <a:xfrm>
            <a:off x="5249900" y="2142475"/>
            <a:ext cx="2605200" cy="65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1pPr>
            <a:lvl2pPr lvl="1">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2pPr>
            <a:lvl3pPr lvl="2">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3pPr>
            <a:lvl4pPr lvl="3">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4pPr>
            <a:lvl5pPr lvl="4">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5pPr>
            <a:lvl6pPr lvl="5">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6pPr>
            <a:lvl7pPr lvl="6">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7pPr>
            <a:lvl8pPr lvl="7">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8pPr>
            <a:lvl9pPr lvl="8">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13225" y="1178425"/>
            <a:ext cx="7717500" cy="3425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1pPr>
            <a:lvl2pPr marL="914400" lvl="1"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2pPr>
            <a:lvl3pPr marL="1371600" lvl="2"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3pPr>
            <a:lvl4pPr marL="1828800" lvl="3"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4pPr>
            <a:lvl5pPr marL="2286000" lvl="4"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5pPr>
            <a:lvl6pPr marL="2743200" lvl="5"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6pPr>
            <a:lvl7pPr marL="3200400" lvl="6"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7pPr>
            <a:lvl8pPr marL="3657600" lvl="7"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8pPr>
            <a:lvl9pPr marL="4114800" lvl="8" indent="-330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8" r:id="rId6"/>
    <p:sldLayoutId id="2147483659" r:id="rId7"/>
    <p:sldLayoutId id="2147483661"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8.xml"/><Relationship Id="rId5" Type="http://schemas.microsoft.com/office/2007/relationships/hdphoto" Target="../media/hdphoto2.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p:nvPr/>
        </p:nvSpPr>
        <p:spPr>
          <a:xfrm>
            <a:off x="-120850" y="1414875"/>
            <a:ext cx="1633200" cy="163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txBox="1">
            <a:spLocks noGrp="1"/>
          </p:cNvSpPr>
          <p:nvPr>
            <p:ph type="ctrTitle"/>
          </p:nvPr>
        </p:nvSpPr>
        <p:spPr>
          <a:xfrm>
            <a:off x="3884750" y="987975"/>
            <a:ext cx="4546200" cy="257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FFFFFF"/>
                </a:solidFill>
              </a:rPr>
              <a:t>SENTIMENT ANALYSIS</a:t>
            </a:r>
            <a:endParaRPr dirty="0">
              <a:solidFill>
                <a:srgbClr val="FFFFFF"/>
              </a:solidFill>
            </a:endParaRPr>
          </a:p>
        </p:txBody>
      </p:sp>
      <p:grpSp>
        <p:nvGrpSpPr>
          <p:cNvPr id="162" name="Google Shape;162;p30"/>
          <p:cNvGrpSpPr/>
          <p:nvPr/>
        </p:nvGrpSpPr>
        <p:grpSpPr>
          <a:xfrm>
            <a:off x="305498" y="2315002"/>
            <a:ext cx="3598324" cy="2117088"/>
            <a:chOff x="305498" y="2315002"/>
            <a:chExt cx="3598324" cy="2117088"/>
          </a:xfrm>
        </p:grpSpPr>
        <p:grpSp>
          <p:nvGrpSpPr>
            <p:cNvPr id="163" name="Google Shape;163;p30"/>
            <p:cNvGrpSpPr/>
            <p:nvPr/>
          </p:nvGrpSpPr>
          <p:grpSpPr>
            <a:xfrm flipH="1">
              <a:off x="305498" y="2315002"/>
              <a:ext cx="3598324" cy="2014420"/>
              <a:chOff x="266475" y="728850"/>
              <a:chExt cx="6979900" cy="3907500"/>
            </a:xfrm>
          </p:grpSpPr>
          <p:sp>
            <p:nvSpPr>
              <p:cNvPr id="164" name="Google Shape;164;p30"/>
              <p:cNvSpPr/>
              <p:nvPr/>
            </p:nvSpPr>
            <p:spPr>
              <a:xfrm>
                <a:off x="3798950" y="4009225"/>
                <a:ext cx="1191175" cy="627125"/>
              </a:xfrm>
              <a:custGeom>
                <a:avLst/>
                <a:gdLst/>
                <a:ahLst/>
                <a:cxnLst/>
                <a:rect l="l" t="t" r="r" b="b"/>
                <a:pathLst>
                  <a:path w="47647" h="25085" fill="none" extrusionOk="0">
                    <a:moveTo>
                      <a:pt x="1" y="25084"/>
                    </a:moveTo>
                    <a:lnTo>
                      <a:pt x="7690" y="1"/>
                    </a:lnTo>
                    <a:lnTo>
                      <a:pt x="38950" y="1"/>
                    </a:lnTo>
                    <a:lnTo>
                      <a:pt x="47647" y="25084"/>
                    </a:ln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5" name="Google Shape;165;p30"/>
              <p:cNvSpPr/>
              <p:nvPr/>
            </p:nvSpPr>
            <p:spPr>
              <a:xfrm>
                <a:off x="1627800" y="908475"/>
                <a:ext cx="5448425" cy="2924325"/>
              </a:xfrm>
              <a:custGeom>
                <a:avLst/>
                <a:gdLst/>
                <a:ahLst/>
                <a:cxnLst/>
                <a:rect l="l" t="t" r="r" b="b"/>
                <a:pathLst>
                  <a:path w="217937" h="116973" fill="none" extrusionOk="0">
                    <a:moveTo>
                      <a:pt x="5924" y="0"/>
                    </a:moveTo>
                    <a:lnTo>
                      <a:pt x="212012" y="0"/>
                    </a:lnTo>
                    <a:cubicBezTo>
                      <a:pt x="215289" y="0"/>
                      <a:pt x="217936" y="2647"/>
                      <a:pt x="217936" y="5924"/>
                    </a:cubicBezTo>
                    <a:lnTo>
                      <a:pt x="217936" y="111048"/>
                    </a:lnTo>
                    <a:cubicBezTo>
                      <a:pt x="217936" y="114325"/>
                      <a:pt x="215289" y="116972"/>
                      <a:pt x="212012" y="116972"/>
                    </a:cubicBezTo>
                    <a:lnTo>
                      <a:pt x="5924" y="116972"/>
                    </a:lnTo>
                    <a:cubicBezTo>
                      <a:pt x="2647" y="116972"/>
                      <a:pt x="0" y="114325"/>
                      <a:pt x="0" y="111048"/>
                    </a:cubicBezTo>
                    <a:lnTo>
                      <a:pt x="0" y="5924"/>
                    </a:lnTo>
                    <a:cubicBezTo>
                      <a:pt x="0" y="2647"/>
                      <a:pt x="2647" y="0"/>
                      <a:pt x="5924"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6" name="Google Shape;166;p30"/>
              <p:cNvSpPr/>
              <p:nvPr/>
            </p:nvSpPr>
            <p:spPr>
              <a:xfrm>
                <a:off x="1457625" y="728850"/>
                <a:ext cx="5788750" cy="3280400"/>
              </a:xfrm>
              <a:custGeom>
                <a:avLst/>
                <a:gdLst/>
                <a:ahLst/>
                <a:cxnLst/>
                <a:rect l="l" t="t" r="r" b="b"/>
                <a:pathLst>
                  <a:path w="231550" h="131216" fill="none" extrusionOk="0">
                    <a:moveTo>
                      <a:pt x="6429" y="0"/>
                    </a:moveTo>
                    <a:lnTo>
                      <a:pt x="225122" y="0"/>
                    </a:lnTo>
                    <a:cubicBezTo>
                      <a:pt x="228651" y="0"/>
                      <a:pt x="231550" y="2900"/>
                      <a:pt x="231550" y="6429"/>
                    </a:cubicBezTo>
                    <a:lnTo>
                      <a:pt x="231550" y="124787"/>
                    </a:lnTo>
                    <a:cubicBezTo>
                      <a:pt x="231550" y="128443"/>
                      <a:pt x="228651" y="131216"/>
                      <a:pt x="225122" y="131216"/>
                    </a:cubicBezTo>
                    <a:lnTo>
                      <a:pt x="6429" y="131216"/>
                    </a:lnTo>
                    <a:cubicBezTo>
                      <a:pt x="2773" y="131216"/>
                      <a:pt x="0" y="128443"/>
                      <a:pt x="0" y="124787"/>
                    </a:cubicBezTo>
                    <a:lnTo>
                      <a:pt x="0" y="6429"/>
                    </a:lnTo>
                    <a:cubicBezTo>
                      <a:pt x="0" y="2900"/>
                      <a:pt x="2773" y="0"/>
                      <a:pt x="6429"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7" name="Google Shape;167;p30"/>
              <p:cNvSpPr/>
              <p:nvPr/>
            </p:nvSpPr>
            <p:spPr>
              <a:xfrm>
                <a:off x="2141425" y="1450475"/>
                <a:ext cx="245825" cy="245800"/>
              </a:xfrm>
              <a:custGeom>
                <a:avLst/>
                <a:gdLst/>
                <a:ahLst/>
                <a:cxnLst/>
                <a:rect l="l" t="t" r="r" b="b"/>
                <a:pathLst>
                  <a:path w="9833" h="9832" fill="none" extrusionOk="0">
                    <a:moveTo>
                      <a:pt x="1135" y="0"/>
                    </a:moveTo>
                    <a:lnTo>
                      <a:pt x="8698" y="0"/>
                    </a:lnTo>
                    <a:cubicBezTo>
                      <a:pt x="9328" y="0"/>
                      <a:pt x="9832" y="504"/>
                      <a:pt x="9832" y="1135"/>
                    </a:cubicBezTo>
                    <a:lnTo>
                      <a:pt x="9832" y="8698"/>
                    </a:lnTo>
                    <a:cubicBezTo>
                      <a:pt x="9832" y="9328"/>
                      <a:pt x="9328" y="9832"/>
                      <a:pt x="8698" y="9832"/>
                    </a:cubicBezTo>
                    <a:lnTo>
                      <a:pt x="1135" y="9832"/>
                    </a:lnTo>
                    <a:cubicBezTo>
                      <a:pt x="505" y="9832"/>
                      <a:pt x="1" y="9328"/>
                      <a:pt x="1" y="8698"/>
                    </a:cubicBezTo>
                    <a:lnTo>
                      <a:pt x="1" y="1135"/>
                    </a:lnTo>
                    <a:cubicBezTo>
                      <a:pt x="1" y="504"/>
                      <a:pt x="505" y="0"/>
                      <a:pt x="1135"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30"/>
              <p:cNvSpPr/>
              <p:nvPr/>
            </p:nvSpPr>
            <p:spPr>
              <a:xfrm>
                <a:off x="2141425" y="1781350"/>
                <a:ext cx="245825" cy="245800"/>
              </a:xfrm>
              <a:custGeom>
                <a:avLst/>
                <a:gdLst/>
                <a:ahLst/>
                <a:cxnLst/>
                <a:rect l="l" t="t" r="r" b="b"/>
                <a:pathLst>
                  <a:path w="9833" h="9832" fill="none" extrusionOk="0">
                    <a:moveTo>
                      <a:pt x="1135" y="0"/>
                    </a:moveTo>
                    <a:lnTo>
                      <a:pt x="8698" y="0"/>
                    </a:lnTo>
                    <a:cubicBezTo>
                      <a:pt x="9328" y="0"/>
                      <a:pt x="9832" y="504"/>
                      <a:pt x="9832" y="1135"/>
                    </a:cubicBezTo>
                    <a:lnTo>
                      <a:pt x="9832" y="8698"/>
                    </a:lnTo>
                    <a:cubicBezTo>
                      <a:pt x="9832" y="9328"/>
                      <a:pt x="9328" y="9832"/>
                      <a:pt x="8698" y="9832"/>
                    </a:cubicBezTo>
                    <a:lnTo>
                      <a:pt x="1135" y="9832"/>
                    </a:lnTo>
                    <a:cubicBezTo>
                      <a:pt x="505" y="9832"/>
                      <a:pt x="1" y="9328"/>
                      <a:pt x="1" y="8698"/>
                    </a:cubicBezTo>
                    <a:lnTo>
                      <a:pt x="1" y="1135"/>
                    </a:lnTo>
                    <a:cubicBezTo>
                      <a:pt x="1" y="504"/>
                      <a:pt x="505" y="0"/>
                      <a:pt x="1135"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9" name="Google Shape;169;p30"/>
              <p:cNvSpPr/>
              <p:nvPr/>
            </p:nvSpPr>
            <p:spPr>
              <a:xfrm>
                <a:off x="2141425" y="2115375"/>
                <a:ext cx="245825" cy="245825"/>
              </a:xfrm>
              <a:custGeom>
                <a:avLst/>
                <a:gdLst/>
                <a:ahLst/>
                <a:cxnLst/>
                <a:rect l="l" t="t" r="r" b="b"/>
                <a:pathLst>
                  <a:path w="9833" h="9833" fill="none" extrusionOk="0">
                    <a:moveTo>
                      <a:pt x="1135" y="0"/>
                    </a:moveTo>
                    <a:lnTo>
                      <a:pt x="8698" y="0"/>
                    </a:lnTo>
                    <a:cubicBezTo>
                      <a:pt x="9328" y="0"/>
                      <a:pt x="9832" y="505"/>
                      <a:pt x="9832" y="1135"/>
                    </a:cubicBezTo>
                    <a:lnTo>
                      <a:pt x="9832" y="8698"/>
                    </a:lnTo>
                    <a:cubicBezTo>
                      <a:pt x="9832" y="9328"/>
                      <a:pt x="9328" y="9832"/>
                      <a:pt x="8698" y="9832"/>
                    </a:cubicBezTo>
                    <a:lnTo>
                      <a:pt x="1135" y="9832"/>
                    </a:lnTo>
                    <a:cubicBezTo>
                      <a:pt x="505" y="9832"/>
                      <a:pt x="1" y="9328"/>
                      <a:pt x="1" y="8698"/>
                    </a:cubicBezTo>
                    <a:lnTo>
                      <a:pt x="1" y="1135"/>
                    </a:lnTo>
                    <a:cubicBezTo>
                      <a:pt x="1" y="505"/>
                      <a:pt x="505" y="0"/>
                      <a:pt x="1135"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0" name="Google Shape;170;p30"/>
              <p:cNvSpPr/>
              <p:nvPr/>
            </p:nvSpPr>
            <p:spPr>
              <a:xfrm>
                <a:off x="2141425" y="2446250"/>
                <a:ext cx="245825" cy="245825"/>
              </a:xfrm>
              <a:custGeom>
                <a:avLst/>
                <a:gdLst/>
                <a:ahLst/>
                <a:cxnLst/>
                <a:rect l="l" t="t" r="r" b="b"/>
                <a:pathLst>
                  <a:path w="9833" h="9833" fill="none" extrusionOk="0">
                    <a:moveTo>
                      <a:pt x="1135" y="0"/>
                    </a:moveTo>
                    <a:lnTo>
                      <a:pt x="8698" y="0"/>
                    </a:lnTo>
                    <a:cubicBezTo>
                      <a:pt x="9328" y="0"/>
                      <a:pt x="9832" y="504"/>
                      <a:pt x="9832" y="1135"/>
                    </a:cubicBezTo>
                    <a:lnTo>
                      <a:pt x="9832" y="8698"/>
                    </a:lnTo>
                    <a:cubicBezTo>
                      <a:pt x="9832" y="9328"/>
                      <a:pt x="9328" y="9832"/>
                      <a:pt x="8698" y="9832"/>
                    </a:cubicBezTo>
                    <a:lnTo>
                      <a:pt x="1135" y="9832"/>
                    </a:lnTo>
                    <a:cubicBezTo>
                      <a:pt x="505" y="9832"/>
                      <a:pt x="1" y="9328"/>
                      <a:pt x="1" y="8698"/>
                    </a:cubicBezTo>
                    <a:lnTo>
                      <a:pt x="1" y="1135"/>
                    </a:lnTo>
                    <a:cubicBezTo>
                      <a:pt x="1" y="504"/>
                      <a:pt x="505" y="0"/>
                      <a:pt x="1135" y="0"/>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1" name="Google Shape;171;p30"/>
              <p:cNvSpPr/>
              <p:nvPr/>
            </p:nvSpPr>
            <p:spPr>
              <a:xfrm flipH="1">
                <a:off x="2077065" y="1456775"/>
                <a:ext cx="208000" cy="144975"/>
              </a:xfrm>
              <a:custGeom>
                <a:avLst/>
                <a:gdLst/>
                <a:ahLst/>
                <a:cxnLst/>
                <a:rect l="l" t="t" r="r" b="b"/>
                <a:pathLst>
                  <a:path w="8320" h="5799" fill="none" extrusionOk="0">
                    <a:moveTo>
                      <a:pt x="1" y="3404"/>
                    </a:moveTo>
                    <a:lnTo>
                      <a:pt x="2396" y="5799"/>
                    </a:lnTo>
                    <a:lnTo>
                      <a:pt x="832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2" name="Google Shape;172;p30"/>
              <p:cNvSpPr/>
              <p:nvPr/>
            </p:nvSpPr>
            <p:spPr>
              <a:xfrm flipH="1">
                <a:off x="2077065" y="1784500"/>
                <a:ext cx="208000" cy="148125"/>
              </a:xfrm>
              <a:custGeom>
                <a:avLst/>
                <a:gdLst/>
                <a:ahLst/>
                <a:cxnLst/>
                <a:rect l="l" t="t" r="r" b="b"/>
                <a:pathLst>
                  <a:path w="8320" h="5925" fill="none" extrusionOk="0">
                    <a:moveTo>
                      <a:pt x="1" y="3530"/>
                    </a:moveTo>
                    <a:lnTo>
                      <a:pt x="2396" y="5925"/>
                    </a:lnTo>
                    <a:lnTo>
                      <a:pt x="832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3" name="Google Shape;173;p30"/>
              <p:cNvSpPr/>
              <p:nvPr/>
            </p:nvSpPr>
            <p:spPr>
              <a:xfrm flipH="1">
                <a:off x="2077065" y="2115375"/>
                <a:ext cx="208000" cy="148125"/>
              </a:xfrm>
              <a:custGeom>
                <a:avLst/>
                <a:gdLst/>
                <a:ahLst/>
                <a:cxnLst/>
                <a:rect l="l" t="t" r="r" b="b"/>
                <a:pathLst>
                  <a:path w="8320" h="5925" fill="none" extrusionOk="0">
                    <a:moveTo>
                      <a:pt x="1" y="3530"/>
                    </a:moveTo>
                    <a:lnTo>
                      <a:pt x="2396" y="5925"/>
                    </a:lnTo>
                    <a:lnTo>
                      <a:pt x="832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4" name="Google Shape;174;p30"/>
              <p:cNvSpPr/>
              <p:nvPr/>
            </p:nvSpPr>
            <p:spPr>
              <a:xfrm>
                <a:off x="2595200" y="1573375"/>
                <a:ext cx="1966375" cy="25"/>
              </a:xfrm>
              <a:custGeom>
                <a:avLst/>
                <a:gdLst/>
                <a:ahLst/>
                <a:cxnLst/>
                <a:rect l="l" t="t" r="r" b="b"/>
                <a:pathLst>
                  <a:path w="78655" h="1" fill="none" extrusionOk="0">
                    <a:moveTo>
                      <a:pt x="1" y="0"/>
                    </a:moveTo>
                    <a:lnTo>
                      <a:pt x="78654" y="0"/>
                    </a:lnTo>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5" name="Google Shape;175;p30"/>
              <p:cNvSpPr/>
              <p:nvPr/>
            </p:nvSpPr>
            <p:spPr>
              <a:xfrm>
                <a:off x="2595200" y="1904250"/>
                <a:ext cx="1966375" cy="25"/>
              </a:xfrm>
              <a:custGeom>
                <a:avLst/>
                <a:gdLst/>
                <a:ahLst/>
                <a:cxnLst/>
                <a:rect l="l" t="t" r="r" b="b"/>
                <a:pathLst>
                  <a:path w="78655" h="1" fill="none" extrusionOk="0">
                    <a:moveTo>
                      <a:pt x="1" y="0"/>
                    </a:moveTo>
                    <a:lnTo>
                      <a:pt x="78654" y="0"/>
                    </a:lnTo>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6" name="Google Shape;176;p30"/>
              <p:cNvSpPr/>
              <p:nvPr/>
            </p:nvSpPr>
            <p:spPr>
              <a:xfrm>
                <a:off x="2595200" y="2238275"/>
                <a:ext cx="1966375" cy="25"/>
              </a:xfrm>
              <a:custGeom>
                <a:avLst/>
                <a:gdLst/>
                <a:ahLst/>
                <a:cxnLst/>
                <a:rect l="l" t="t" r="r" b="b"/>
                <a:pathLst>
                  <a:path w="78655" h="1" fill="none" extrusionOk="0">
                    <a:moveTo>
                      <a:pt x="1" y="0"/>
                    </a:moveTo>
                    <a:lnTo>
                      <a:pt x="78654" y="0"/>
                    </a:lnTo>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7" name="Google Shape;177;p30"/>
              <p:cNvSpPr/>
              <p:nvPr/>
            </p:nvSpPr>
            <p:spPr>
              <a:xfrm>
                <a:off x="2595200" y="2569150"/>
                <a:ext cx="1966375" cy="25"/>
              </a:xfrm>
              <a:custGeom>
                <a:avLst/>
                <a:gdLst/>
                <a:ahLst/>
                <a:cxnLst/>
                <a:rect l="l" t="t" r="r" b="b"/>
                <a:pathLst>
                  <a:path w="78655" h="1" fill="none" extrusionOk="0">
                    <a:moveTo>
                      <a:pt x="1" y="0"/>
                    </a:moveTo>
                    <a:lnTo>
                      <a:pt x="78654" y="0"/>
                    </a:lnTo>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8" name="Google Shape;178;p30"/>
              <p:cNvSpPr/>
              <p:nvPr/>
            </p:nvSpPr>
            <p:spPr>
              <a:xfrm>
                <a:off x="5617200" y="3397900"/>
                <a:ext cx="642875" cy="1068600"/>
              </a:xfrm>
              <a:custGeom>
                <a:avLst/>
                <a:gdLst/>
                <a:ahLst/>
                <a:cxnLst/>
                <a:rect l="l" t="t" r="r" b="b"/>
                <a:pathLst>
                  <a:path w="25715" h="42744" extrusionOk="0">
                    <a:moveTo>
                      <a:pt x="1891" y="1"/>
                    </a:moveTo>
                    <a:cubicBezTo>
                      <a:pt x="631" y="1261"/>
                      <a:pt x="0" y="3152"/>
                      <a:pt x="505" y="4917"/>
                    </a:cubicBezTo>
                    <a:lnTo>
                      <a:pt x="9580" y="38949"/>
                    </a:lnTo>
                    <a:cubicBezTo>
                      <a:pt x="10200" y="41431"/>
                      <a:pt x="12291" y="42744"/>
                      <a:pt x="14409" y="42744"/>
                    </a:cubicBezTo>
                    <a:cubicBezTo>
                      <a:pt x="16163" y="42744"/>
                      <a:pt x="17937" y="41842"/>
                      <a:pt x="18907" y="39958"/>
                    </a:cubicBezTo>
                    <a:lnTo>
                      <a:pt x="24201" y="29496"/>
                    </a:lnTo>
                    <a:cubicBezTo>
                      <a:pt x="24454" y="28739"/>
                      <a:pt x="25084" y="28109"/>
                      <a:pt x="25714" y="27731"/>
                    </a:cubicBezTo>
                    <a:lnTo>
                      <a:pt x="1891"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9" name="Google Shape;179;p30"/>
              <p:cNvSpPr/>
              <p:nvPr/>
            </p:nvSpPr>
            <p:spPr>
              <a:xfrm>
                <a:off x="5604600" y="3325425"/>
                <a:ext cx="1099775" cy="1169125"/>
              </a:xfrm>
              <a:custGeom>
                <a:avLst/>
                <a:gdLst/>
                <a:ahLst/>
                <a:cxnLst/>
                <a:rect l="l" t="t" r="r" b="b"/>
                <a:pathLst>
                  <a:path w="43991" h="46765" fill="none" extrusionOk="0">
                    <a:moveTo>
                      <a:pt x="39831" y="17143"/>
                    </a:moveTo>
                    <a:lnTo>
                      <a:pt x="8067" y="1891"/>
                    </a:lnTo>
                    <a:cubicBezTo>
                      <a:pt x="4160" y="1"/>
                      <a:pt x="0" y="3530"/>
                      <a:pt x="1009" y="7689"/>
                    </a:cubicBezTo>
                    <a:lnTo>
                      <a:pt x="10084" y="41722"/>
                    </a:lnTo>
                    <a:cubicBezTo>
                      <a:pt x="11218" y="46134"/>
                      <a:pt x="17269" y="46764"/>
                      <a:pt x="19411" y="42605"/>
                    </a:cubicBezTo>
                    <a:lnTo>
                      <a:pt x="24705" y="32143"/>
                    </a:lnTo>
                    <a:cubicBezTo>
                      <a:pt x="24958" y="31512"/>
                      <a:pt x="25588" y="30882"/>
                      <a:pt x="26218" y="30378"/>
                    </a:cubicBezTo>
                    <a:cubicBezTo>
                      <a:pt x="26722" y="30000"/>
                      <a:pt x="27226" y="29748"/>
                      <a:pt x="27731" y="29622"/>
                    </a:cubicBezTo>
                    <a:lnTo>
                      <a:pt x="38949" y="26471"/>
                    </a:lnTo>
                    <a:cubicBezTo>
                      <a:pt x="43487" y="25210"/>
                      <a:pt x="43991" y="19034"/>
                      <a:pt x="39831" y="17143"/>
                    </a:cubicBezTo>
                    <a:close/>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0" name="Google Shape;180;p30"/>
              <p:cNvSpPr/>
              <p:nvPr/>
            </p:nvSpPr>
            <p:spPr>
              <a:xfrm>
                <a:off x="5021625" y="1475675"/>
                <a:ext cx="1632325" cy="1629200"/>
              </a:xfrm>
              <a:custGeom>
                <a:avLst/>
                <a:gdLst/>
                <a:ahLst/>
                <a:cxnLst/>
                <a:rect l="l" t="t" r="r" b="b"/>
                <a:pathLst>
                  <a:path w="65293" h="65168" fill="none" extrusionOk="0">
                    <a:moveTo>
                      <a:pt x="53697" y="11597"/>
                    </a:moveTo>
                    <a:cubicBezTo>
                      <a:pt x="65293" y="23193"/>
                      <a:pt x="65293" y="41974"/>
                      <a:pt x="53697" y="53571"/>
                    </a:cubicBezTo>
                    <a:cubicBezTo>
                      <a:pt x="42100" y="65167"/>
                      <a:pt x="23193" y="65167"/>
                      <a:pt x="11597" y="53571"/>
                    </a:cubicBezTo>
                    <a:cubicBezTo>
                      <a:pt x="0" y="41974"/>
                      <a:pt x="0" y="23193"/>
                      <a:pt x="11597" y="11597"/>
                    </a:cubicBezTo>
                    <a:cubicBezTo>
                      <a:pt x="23193" y="1"/>
                      <a:pt x="42100" y="1"/>
                      <a:pt x="53697" y="11597"/>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1" name="Google Shape;181;p30"/>
              <p:cNvSpPr/>
              <p:nvPr/>
            </p:nvSpPr>
            <p:spPr>
              <a:xfrm flipH="1">
                <a:off x="5511874" y="1995625"/>
                <a:ext cx="510525" cy="589300"/>
              </a:xfrm>
              <a:custGeom>
                <a:avLst/>
                <a:gdLst/>
                <a:ahLst/>
                <a:cxnLst/>
                <a:rect l="l" t="t" r="r" b="b"/>
                <a:pathLst>
                  <a:path w="20421" h="23572" fill="none" extrusionOk="0">
                    <a:moveTo>
                      <a:pt x="20421" y="11723"/>
                    </a:moveTo>
                    <a:lnTo>
                      <a:pt x="1" y="1"/>
                    </a:lnTo>
                    <a:lnTo>
                      <a:pt x="1" y="2357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2" name="Google Shape;182;p30"/>
              <p:cNvSpPr/>
              <p:nvPr/>
            </p:nvSpPr>
            <p:spPr>
              <a:xfrm>
                <a:off x="2141425" y="3167875"/>
                <a:ext cx="1188025" cy="327750"/>
              </a:xfrm>
              <a:custGeom>
                <a:avLst/>
                <a:gdLst/>
                <a:ahLst/>
                <a:cxnLst/>
                <a:rect l="l" t="t" r="r" b="b"/>
                <a:pathLst>
                  <a:path w="47521" h="13110" extrusionOk="0">
                    <a:moveTo>
                      <a:pt x="6555" y="0"/>
                    </a:moveTo>
                    <a:cubicBezTo>
                      <a:pt x="2900" y="0"/>
                      <a:pt x="1" y="2899"/>
                      <a:pt x="1" y="6555"/>
                    </a:cubicBezTo>
                    <a:cubicBezTo>
                      <a:pt x="1" y="10084"/>
                      <a:pt x="2900" y="13109"/>
                      <a:pt x="6555" y="13109"/>
                    </a:cubicBezTo>
                    <a:lnTo>
                      <a:pt x="40966" y="13109"/>
                    </a:lnTo>
                    <a:cubicBezTo>
                      <a:pt x="44496" y="13109"/>
                      <a:pt x="47521" y="10084"/>
                      <a:pt x="47521" y="6555"/>
                    </a:cubicBezTo>
                    <a:cubicBezTo>
                      <a:pt x="47521" y="2899"/>
                      <a:pt x="44496" y="0"/>
                      <a:pt x="40966" y="0"/>
                    </a:cubicBez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3" name="Google Shape;183;p30"/>
              <p:cNvSpPr/>
              <p:nvPr/>
            </p:nvSpPr>
            <p:spPr>
              <a:xfrm>
                <a:off x="3395600" y="3167875"/>
                <a:ext cx="1188025" cy="327750"/>
              </a:xfrm>
              <a:custGeom>
                <a:avLst/>
                <a:gdLst/>
                <a:ahLst/>
                <a:cxnLst/>
                <a:rect l="l" t="t" r="r" b="b"/>
                <a:pathLst>
                  <a:path w="47521" h="13110" extrusionOk="0">
                    <a:moveTo>
                      <a:pt x="6555" y="0"/>
                    </a:moveTo>
                    <a:cubicBezTo>
                      <a:pt x="2900" y="0"/>
                      <a:pt x="1" y="2899"/>
                      <a:pt x="1" y="6555"/>
                    </a:cubicBezTo>
                    <a:cubicBezTo>
                      <a:pt x="1" y="10084"/>
                      <a:pt x="2900" y="13109"/>
                      <a:pt x="6555" y="13109"/>
                    </a:cubicBezTo>
                    <a:lnTo>
                      <a:pt x="40966" y="13109"/>
                    </a:lnTo>
                    <a:cubicBezTo>
                      <a:pt x="44622" y="13109"/>
                      <a:pt x="47521" y="10084"/>
                      <a:pt x="47521" y="6555"/>
                    </a:cubicBezTo>
                    <a:cubicBezTo>
                      <a:pt x="47521" y="2899"/>
                      <a:pt x="44622" y="0"/>
                      <a:pt x="40966" y="0"/>
                    </a:cubicBez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4" name="Google Shape;184;p30"/>
              <p:cNvSpPr/>
              <p:nvPr/>
            </p:nvSpPr>
            <p:spPr>
              <a:xfrm>
                <a:off x="266475" y="1078625"/>
                <a:ext cx="822475" cy="1329825"/>
              </a:xfrm>
              <a:custGeom>
                <a:avLst/>
                <a:gdLst/>
                <a:ahLst/>
                <a:cxnLst/>
                <a:rect l="l" t="t" r="r" b="b"/>
                <a:pathLst>
                  <a:path w="32899" h="53193" fill="none" extrusionOk="0">
                    <a:moveTo>
                      <a:pt x="16513" y="53193"/>
                    </a:moveTo>
                    <a:lnTo>
                      <a:pt x="16513" y="53193"/>
                    </a:lnTo>
                    <a:cubicBezTo>
                      <a:pt x="7437" y="53193"/>
                      <a:pt x="0" y="45756"/>
                      <a:pt x="0" y="36681"/>
                    </a:cubicBezTo>
                    <a:lnTo>
                      <a:pt x="0" y="16513"/>
                    </a:lnTo>
                    <a:cubicBezTo>
                      <a:pt x="0" y="7438"/>
                      <a:pt x="7437" y="1"/>
                      <a:pt x="16513" y="127"/>
                    </a:cubicBezTo>
                    <a:lnTo>
                      <a:pt x="16513" y="127"/>
                    </a:lnTo>
                    <a:cubicBezTo>
                      <a:pt x="25588" y="127"/>
                      <a:pt x="32899" y="7438"/>
                      <a:pt x="32899" y="16513"/>
                    </a:cubicBezTo>
                    <a:lnTo>
                      <a:pt x="32899" y="36681"/>
                    </a:lnTo>
                    <a:cubicBezTo>
                      <a:pt x="32899" y="45756"/>
                      <a:pt x="25588" y="53193"/>
                      <a:pt x="16513" y="53193"/>
                    </a:cubicBezTo>
                    <a:close/>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5" name="Google Shape;185;p30"/>
              <p:cNvSpPr/>
              <p:nvPr/>
            </p:nvSpPr>
            <p:spPr>
              <a:xfrm>
                <a:off x="266475" y="1516650"/>
                <a:ext cx="822475" cy="25"/>
              </a:xfrm>
              <a:custGeom>
                <a:avLst/>
                <a:gdLst/>
                <a:ahLst/>
                <a:cxnLst/>
                <a:rect l="l" t="t" r="r" b="b"/>
                <a:pathLst>
                  <a:path w="32899" h="1" fill="none" extrusionOk="0">
                    <a:moveTo>
                      <a:pt x="0" y="0"/>
                    </a:moveTo>
                    <a:lnTo>
                      <a:pt x="32899" y="0"/>
                    </a:lnTo>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6" name="Google Shape;186;p30"/>
              <p:cNvSpPr/>
              <p:nvPr/>
            </p:nvSpPr>
            <p:spPr>
              <a:xfrm>
                <a:off x="679275" y="1081775"/>
                <a:ext cx="25" cy="431750"/>
              </a:xfrm>
              <a:custGeom>
                <a:avLst/>
                <a:gdLst/>
                <a:ahLst/>
                <a:cxnLst/>
                <a:rect l="l" t="t" r="r" b="b"/>
                <a:pathLst>
                  <a:path w="1" h="17270" fill="none" extrusionOk="0">
                    <a:moveTo>
                      <a:pt x="1" y="1"/>
                    </a:moveTo>
                    <a:lnTo>
                      <a:pt x="1" y="17269"/>
                    </a:lnTo>
                  </a:path>
                </a:pathLst>
              </a:custGeom>
              <a:noFill/>
              <a:ln w="19050" cap="flat"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7" name="Google Shape;187;p30"/>
              <p:cNvSpPr/>
              <p:nvPr/>
            </p:nvSpPr>
            <p:spPr>
              <a:xfrm>
                <a:off x="654075" y="2408425"/>
                <a:ext cx="3252050" cy="1878150"/>
              </a:xfrm>
              <a:custGeom>
                <a:avLst/>
                <a:gdLst/>
                <a:ahLst/>
                <a:cxnLst/>
                <a:rect l="l" t="t" r="r" b="b"/>
                <a:pathLst>
                  <a:path w="130082" h="75126" fill="none" extrusionOk="0">
                    <a:moveTo>
                      <a:pt x="0" y="1"/>
                    </a:moveTo>
                    <a:lnTo>
                      <a:pt x="0" y="43739"/>
                    </a:lnTo>
                    <a:cubicBezTo>
                      <a:pt x="0" y="47016"/>
                      <a:pt x="2521" y="49663"/>
                      <a:pt x="5798" y="49663"/>
                    </a:cubicBezTo>
                    <a:lnTo>
                      <a:pt x="5798" y="49663"/>
                    </a:lnTo>
                    <a:cubicBezTo>
                      <a:pt x="9076" y="49663"/>
                      <a:pt x="11723" y="52310"/>
                      <a:pt x="11723" y="55462"/>
                    </a:cubicBezTo>
                    <a:lnTo>
                      <a:pt x="11723" y="69201"/>
                    </a:lnTo>
                    <a:cubicBezTo>
                      <a:pt x="11723" y="72478"/>
                      <a:pt x="14370" y="75125"/>
                      <a:pt x="17647" y="75125"/>
                    </a:cubicBezTo>
                    <a:lnTo>
                      <a:pt x="130081" y="75125"/>
                    </a:lnTo>
                  </a:path>
                </a:pathLst>
              </a:custGeom>
              <a:noFill/>
              <a:ln w="19050" cap="rnd" cmpd="sng">
                <a:solidFill>
                  <a:srgbClr val="FFFFFF"/>
                </a:solidFill>
                <a:prstDash val="solid"/>
                <a:miter lim="1260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88" name="Google Shape;188;p30"/>
            <p:cNvSpPr/>
            <p:nvPr/>
          </p:nvSpPr>
          <p:spPr>
            <a:xfrm flipH="1">
              <a:off x="1145474" y="4329419"/>
              <a:ext cx="1270334" cy="102670"/>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 name="Isosceles Triangle 1">
            <a:extLst>
              <a:ext uri="{FF2B5EF4-FFF2-40B4-BE49-F238E27FC236}">
                <a16:creationId xmlns:a16="http://schemas.microsoft.com/office/drawing/2014/main" id="{8BDDED27-341D-9231-B6B8-4389A4C428A0}"/>
              </a:ext>
            </a:extLst>
          </p:cNvPr>
          <p:cNvSpPr/>
          <p:nvPr/>
        </p:nvSpPr>
        <p:spPr>
          <a:xfrm>
            <a:off x="8410583" y="3882900"/>
            <a:ext cx="674681" cy="555612"/>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69FB75CC-4CC2-84A0-421C-BE3A0FC9B9F5}"/>
              </a:ext>
            </a:extLst>
          </p:cNvPr>
          <p:cNvSpPr txBox="1">
            <a:spLocks/>
          </p:cNvSpPr>
          <p:nvPr/>
        </p:nvSpPr>
        <p:spPr>
          <a:xfrm>
            <a:off x="419549" y="29254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Emojis</a:t>
            </a:r>
          </a:p>
        </p:txBody>
      </p:sp>
      <p:sp>
        <p:nvSpPr>
          <p:cNvPr id="12" name="Subtitle 2">
            <a:extLst>
              <a:ext uri="{FF2B5EF4-FFF2-40B4-BE49-F238E27FC236}">
                <a16:creationId xmlns:a16="http://schemas.microsoft.com/office/drawing/2014/main" id="{3B47DFF1-3918-0181-3D8A-F81B17D6ABA5}"/>
              </a:ext>
            </a:extLst>
          </p:cNvPr>
          <p:cNvSpPr>
            <a:spLocks noGrp="1"/>
          </p:cNvSpPr>
          <p:nvPr>
            <p:ph type="subTitle" idx="1"/>
          </p:nvPr>
        </p:nvSpPr>
        <p:spPr>
          <a:xfrm>
            <a:off x="159715" y="865246"/>
            <a:ext cx="8824569" cy="4284998"/>
          </a:xfrm>
        </p:spPr>
        <p:txBody>
          <a:bodyPr/>
          <a:lstStyle/>
          <a:p>
            <a:pPr algn="l"/>
            <a:r>
              <a:rPr lang="en-US" sz="1500" dirty="0">
                <a:solidFill>
                  <a:srgbClr val="FFFFFF"/>
                </a:solidFill>
              </a:rPr>
              <a:t>There are two types of emojis according to </a:t>
            </a:r>
            <a:r>
              <a:rPr lang="en-US" sz="1500" dirty="0" err="1">
                <a:solidFill>
                  <a:srgbClr val="FFFFFF"/>
                </a:solidFill>
              </a:rPr>
              <a:t>Guibon</a:t>
            </a:r>
            <a:r>
              <a:rPr lang="en-US" sz="1500" dirty="0">
                <a:solidFill>
                  <a:srgbClr val="FFFFFF"/>
                </a:solidFill>
              </a:rPr>
              <a:t> et al.. Western emojis (e.g. :D) are encoded in only one</a:t>
            </a:r>
          </a:p>
          <a:p>
            <a:pPr algn="l"/>
            <a:r>
              <a:rPr lang="en-US" sz="1500" dirty="0">
                <a:solidFill>
                  <a:srgbClr val="FFFFFF"/>
                </a:solidFill>
              </a:rPr>
              <a:t>or two characters, whereas Eastern emojis (e.g. ¯ \ (</a:t>
            </a:r>
            <a:r>
              <a:rPr lang="ja-JP" altLang="en-US" sz="1500" dirty="0">
                <a:solidFill>
                  <a:srgbClr val="FFFFFF"/>
                </a:solidFill>
              </a:rPr>
              <a:t>ツ</a:t>
            </a:r>
            <a:r>
              <a:rPr lang="en-US" altLang="ja-JP" sz="1500" dirty="0">
                <a:solidFill>
                  <a:srgbClr val="FFFFFF"/>
                </a:solidFill>
              </a:rPr>
              <a:t>) / ¯) </a:t>
            </a:r>
            <a:r>
              <a:rPr lang="en-US" sz="1500" dirty="0">
                <a:solidFill>
                  <a:srgbClr val="FFFFFF"/>
                </a:solidFill>
              </a:rPr>
              <a:t>are a longer combination of characters of a</a:t>
            </a:r>
          </a:p>
          <a:p>
            <a:pPr algn="l"/>
            <a:r>
              <a:rPr lang="en-US" sz="1500" dirty="0">
                <a:solidFill>
                  <a:srgbClr val="FFFFFF"/>
                </a:solidFill>
              </a:rPr>
              <a:t>vertical nature. </a:t>
            </a:r>
          </a:p>
          <a:p>
            <a:pPr algn="l"/>
            <a:endParaRPr lang="en-US" sz="1500" dirty="0">
              <a:solidFill>
                <a:srgbClr val="FFFFFF"/>
              </a:solidFill>
            </a:endParaRPr>
          </a:p>
          <a:p>
            <a:pPr algn="l"/>
            <a:r>
              <a:rPr lang="en-US" sz="1500" dirty="0">
                <a:solidFill>
                  <a:srgbClr val="FFFFFF"/>
                </a:solidFill>
              </a:rPr>
              <a:t>Emojis play an important role in the sentiment of texts, particularly in tweets.</a:t>
            </a:r>
          </a:p>
          <a:p>
            <a:pPr algn="l"/>
            <a:endParaRPr lang="en-US" sz="1500" dirty="0">
              <a:solidFill>
                <a:srgbClr val="FFFFFF"/>
              </a:solidFill>
            </a:endParaRPr>
          </a:p>
          <a:p>
            <a:pPr algn="l"/>
            <a:r>
              <a:rPr lang="en-US" sz="1500" dirty="0">
                <a:solidFill>
                  <a:srgbClr val="FFFFFF"/>
                </a:solidFill>
              </a:rPr>
              <a:t>You’ll need to pay special attention to character-level, as well as word-level, when performing sentiment</a:t>
            </a:r>
          </a:p>
          <a:p>
            <a:pPr algn="l"/>
            <a:r>
              <a:rPr lang="en-US" sz="1500" dirty="0">
                <a:solidFill>
                  <a:srgbClr val="FFFFFF"/>
                </a:solidFill>
              </a:rPr>
              <a:t>analysis on tweets. </a:t>
            </a:r>
          </a:p>
          <a:p>
            <a:pPr algn="l"/>
            <a:endParaRPr lang="en-US" sz="1500" dirty="0">
              <a:solidFill>
                <a:srgbClr val="FFFFFF"/>
              </a:solidFill>
            </a:endParaRPr>
          </a:p>
          <a:p>
            <a:pPr algn="l"/>
            <a:r>
              <a:rPr lang="en-US" sz="1500" dirty="0">
                <a:solidFill>
                  <a:srgbClr val="FFFFFF"/>
                </a:solidFill>
              </a:rPr>
              <a:t>A lot of preprocessing might also be needed. </a:t>
            </a:r>
          </a:p>
          <a:p>
            <a:pPr algn="l"/>
            <a:endParaRPr lang="en-US" sz="1500" dirty="0">
              <a:solidFill>
                <a:srgbClr val="FFFFFF"/>
              </a:solidFill>
            </a:endParaRPr>
          </a:p>
          <a:p>
            <a:pPr algn="l"/>
            <a:r>
              <a:rPr lang="en-US" sz="1500" dirty="0">
                <a:solidFill>
                  <a:srgbClr val="FFFFFF"/>
                </a:solidFill>
              </a:rPr>
              <a:t>For example, you might want to preprocess social media content and transform both Western and</a:t>
            </a:r>
          </a:p>
          <a:p>
            <a:pPr algn="l"/>
            <a:r>
              <a:rPr lang="en-US" sz="1500" dirty="0">
                <a:solidFill>
                  <a:srgbClr val="FFFFFF"/>
                </a:solidFill>
              </a:rPr>
              <a:t>Eastern emojis into tokens and whitelist them (i.e. always take them as a feature for classification</a:t>
            </a:r>
          </a:p>
          <a:p>
            <a:pPr algn="l"/>
            <a:r>
              <a:rPr lang="en-US" sz="1500" dirty="0">
                <a:solidFill>
                  <a:srgbClr val="FFFFFF"/>
                </a:solidFill>
              </a:rPr>
              <a:t>purposes) in order to help improve sentiment analysis performance.</a:t>
            </a:r>
            <a:endParaRPr lang="en-IN" sz="1500" dirty="0">
              <a:solidFill>
                <a:srgbClr val="FFFFFF"/>
              </a:solidFill>
            </a:endParaRPr>
          </a:p>
        </p:txBody>
      </p:sp>
      <p:pic>
        <p:nvPicPr>
          <p:cNvPr id="14" name="Picture 13">
            <a:extLst>
              <a:ext uri="{FF2B5EF4-FFF2-40B4-BE49-F238E27FC236}">
                <a16:creationId xmlns:a16="http://schemas.microsoft.com/office/drawing/2014/main" id="{2ACCA481-EDF4-0D68-E02A-819E2932E3C3}"/>
              </a:ext>
            </a:extLst>
          </p:cNvPr>
          <p:cNvPicPr>
            <a:picLocks noChangeAspect="1"/>
          </p:cNvPicPr>
          <p:nvPr/>
        </p:nvPicPr>
        <p:blipFill>
          <a:blip r:embed="rId2"/>
          <a:stretch>
            <a:fillRect/>
          </a:stretch>
        </p:blipFill>
        <p:spPr>
          <a:xfrm>
            <a:off x="2185244" y="292546"/>
            <a:ext cx="492103" cy="492103"/>
          </a:xfrm>
          <a:prstGeom prst="rect">
            <a:avLst/>
          </a:prstGeom>
        </p:spPr>
      </p:pic>
      <p:sp>
        <p:nvSpPr>
          <p:cNvPr id="15" name="Google Shape;338;p38">
            <a:extLst>
              <a:ext uri="{FF2B5EF4-FFF2-40B4-BE49-F238E27FC236}">
                <a16:creationId xmlns:a16="http://schemas.microsoft.com/office/drawing/2014/main" id="{B0D4CBB0-29B0-0B1B-5BD6-BAFAAAE82FE4}"/>
              </a:ext>
            </a:extLst>
          </p:cNvPr>
          <p:cNvSpPr/>
          <p:nvPr/>
        </p:nvSpPr>
        <p:spPr>
          <a:xfrm>
            <a:off x="8383148" y="3708920"/>
            <a:ext cx="433500" cy="43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8;p36">
            <a:extLst>
              <a:ext uri="{FF2B5EF4-FFF2-40B4-BE49-F238E27FC236}">
                <a16:creationId xmlns:a16="http://schemas.microsoft.com/office/drawing/2014/main" id="{4EA781A7-F19A-2EE3-328A-26F86308D83A}"/>
              </a:ext>
            </a:extLst>
          </p:cNvPr>
          <p:cNvSpPr/>
          <p:nvPr/>
        </p:nvSpPr>
        <p:spPr>
          <a:xfrm>
            <a:off x="6435856" y="-119838"/>
            <a:ext cx="522900" cy="52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7" name="Google Shape;440;p42">
            <a:extLst>
              <a:ext uri="{FF2B5EF4-FFF2-40B4-BE49-F238E27FC236}">
                <a16:creationId xmlns:a16="http://schemas.microsoft.com/office/drawing/2014/main" id="{73DAC247-E8A4-B38E-1879-F7A6BBC9C533}"/>
              </a:ext>
            </a:extLst>
          </p:cNvPr>
          <p:cNvSpPr/>
          <p:nvPr/>
        </p:nvSpPr>
        <p:spPr>
          <a:xfrm>
            <a:off x="0" y="4333378"/>
            <a:ext cx="322928" cy="30536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29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EAAA060-F879-FD56-701C-622169FF53EC}"/>
              </a:ext>
            </a:extLst>
          </p:cNvPr>
          <p:cNvSpPr txBox="1">
            <a:spLocks/>
          </p:cNvSpPr>
          <p:nvPr/>
        </p:nvSpPr>
        <p:spPr>
          <a:xfrm>
            <a:off x="386177" y="12415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Defining Natural</a:t>
            </a:r>
          </a:p>
        </p:txBody>
      </p:sp>
      <p:sp>
        <p:nvSpPr>
          <p:cNvPr id="12" name="Subtitle 2">
            <a:extLst>
              <a:ext uri="{FF2B5EF4-FFF2-40B4-BE49-F238E27FC236}">
                <a16:creationId xmlns:a16="http://schemas.microsoft.com/office/drawing/2014/main" id="{D7786521-90B9-48C5-2FD3-92C102B909D8}"/>
              </a:ext>
            </a:extLst>
          </p:cNvPr>
          <p:cNvSpPr>
            <a:spLocks noGrp="1"/>
          </p:cNvSpPr>
          <p:nvPr>
            <p:ph type="subTitle" idx="1"/>
          </p:nvPr>
        </p:nvSpPr>
        <p:spPr>
          <a:xfrm>
            <a:off x="159715" y="646048"/>
            <a:ext cx="8824569" cy="4284998"/>
          </a:xfrm>
        </p:spPr>
        <p:txBody>
          <a:bodyPr/>
          <a:lstStyle/>
          <a:p>
            <a:pPr algn="l"/>
            <a:r>
              <a:rPr lang="en-US" sz="1500" dirty="0">
                <a:solidFill>
                  <a:srgbClr val="FFFFFF"/>
                </a:solidFill>
              </a:rPr>
              <a:t>Defining what we mean by neutral is another challenge to tackle in order to perform accurate sentiment</a:t>
            </a:r>
          </a:p>
          <a:p>
            <a:pPr algn="l"/>
            <a:r>
              <a:rPr lang="en-US" sz="1500" dirty="0">
                <a:solidFill>
                  <a:srgbClr val="FFFFFF"/>
                </a:solidFill>
              </a:rPr>
              <a:t>analysis. As in all classification problems, defining your categories -and, in this case, the neutral tag- is</a:t>
            </a:r>
          </a:p>
          <a:p>
            <a:pPr algn="l"/>
            <a:r>
              <a:rPr lang="en-US" sz="1500" dirty="0">
                <a:solidFill>
                  <a:srgbClr val="FFFFFF"/>
                </a:solidFill>
              </a:rPr>
              <a:t>one of the most important parts of the problem. What you mean by neutral, positive, or negative does</a:t>
            </a:r>
          </a:p>
          <a:p>
            <a:pPr algn="l"/>
            <a:r>
              <a:rPr lang="en-US" sz="1500" dirty="0">
                <a:solidFill>
                  <a:srgbClr val="FFFFFF"/>
                </a:solidFill>
              </a:rPr>
              <a:t>matter when you train sentiment analysis models. Since tagging data requires that tagging criteria be</a:t>
            </a:r>
          </a:p>
          <a:p>
            <a:pPr algn="l"/>
            <a:r>
              <a:rPr lang="en-US" sz="1500" dirty="0">
                <a:solidFill>
                  <a:srgbClr val="FFFFFF"/>
                </a:solidFill>
              </a:rPr>
              <a:t>consistent, a good definition of the problem is a must.</a:t>
            </a:r>
          </a:p>
          <a:p>
            <a:pPr algn="l"/>
            <a:endParaRPr lang="en-US" sz="1500" dirty="0">
              <a:solidFill>
                <a:srgbClr val="FFFFFF"/>
              </a:solidFill>
            </a:endParaRPr>
          </a:p>
          <a:p>
            <a:pPr algn="l"/>
            <a:r>
              <a:rPr lang="en-US" sz="1500" dirty="0">
                <a:solidFill>
                  <a:srgbClr val="FFFFFF"/>
                </a:solidFill>
              </a:rPr>
              <a:t>Here are some ideas to help you identify and define neutral texts:</a:t>
            </a:r>
          </a:p>
          <a:p>
            <a:pPr algn="l">
              <a:buClr>
                <a:srgbClr val="FF0000"/>
              </a:buClr>
              <a:buFont typeface="Wingdings" panose="05000000000000000000" pitchFamily="2" charset="2"/>
              <a:buChar char="ü"/>
            </a:pPr>
            <a:endParaRPr lang="en-US" sz="1500" dirty="0">
              <a:solidFill>
                <a:srgbClr val="FFFFFF"/>
              </a:solidFill>
            </a:endParaRPr>
          </a:p>
          <a:p>
            <a:pPr marL="127000" indent="0" algn="l"/>
            <a:r>
              <a:rPr lang="en-US" sz="1500" dirty="0">
                <a:solidFill>
                  <a:srgbClr val="FFFFFF"/>
                </a:solidFill>
              </a:rPr>
              <a:t>🚩</a:t>
            </a:r>
            <a:r>
              <a:rPr lang="en-US" sz="1500" b="1" i="1" dirty="0">
                <a:solidFill>
                  <a:srgbClr val="FFFFFF"/>
                </a:solidFill>
              </a:rPr>
              <a:t>Objective texts:  </a:t>
            </a:r>
            <a:r>
              <a:rPr lang="en-US" sz="1500" dirty="0">
                <a:solidFill>
                  <a:srgbClr val="FFFFFF"/>
                </a:solidFill>
              </a:rPr>
              <a:t>So called objective texts do not contain explicit sentiments, so you should include those texts into the neutral category.</a:t>
            </a:r>
          </a:p>
          <a:p>
            <a:pPr marL="127000" indent="0" algn="l"/>
            <a:endParaRPr lang="en-US" sz="1500" dirty="0">
              <a:solidFill>
                <a:srgbClr val="FFFFFF"/>
              </a:solidFill>
            </a:endParaRPr>
          </a:p>
          <a:p>
            <a:pPr marL="127000" indent="0" algn="l"/>
            <a:r>
              <a:rPr lang="en-US" sz="1500" dirty="0">
                <a:solidFill>
                  <a:srgbClr val="FFFFFF"/>
                </a:solidFill>
              </a:rPr>
              <a:t>🚩</a:t>
            </a:r>
            <a:r>
              <a:rPr lang="en-US" sz="1500" b="1" i="1" dirty="0">
                <a:solidFill>
                  <a:srgbClr val="FFFFFF"/>
                </a:solidFill>
              </a:rPr>
              <a:t>Irrelevant information:  </a:t>
            </a:r>
            <a:r>
              <a:rPr lang="en-US" sz="1500" dirty="0">
                <a:solidFill>
                  <a:srgbClr val="FFFFFF"/>
                </a:solidFill>
              </a:rPr>
              <a:t>If you haven’t preprocessed your data to filter out irrelevant information, you can tag it neutral. However, be careful! Only do this if you know how this could affect overall performance. Sometimes, you will be adding noise to your classifier and performance could get worse.</a:t>
            </a:r>
          </a:p>
          <a:p>
            <a:pPr marL="127000" indent="0" algn="l"/>
            <a:endParaRPr lang="en-US" sz="1500" dirty="0">
              <a:solidFill>
                <a:srgbClr val="FFFFFF"/>
              </a:solidFill>
            </a:endParaRPr>
          </a:p>
          <a:p>
            <a:pPr marL="127000" indent="0" algn="l"/>
            <a:r>
              <a:rPr lang="en-US" sz="1500" dirty="0">
                <a:solidFill>
                  <a:srgbClr val="FFFFFF"/>
                </a:solidFill>
              </a:rPr>
              <a:t>🚩</a:t>
            </a:r>
            <a:r>
              <a:rPr lang="en-US" sz="1500" b="1" i="1" dirty="0">
                <a:solidFill>
                  <a:srgbClr val="FFFFFF"/>
                </a:solidFill>
              </a:rPr>
              <a:t>Texts containing wishes:   </a:t>
            </a:r>
            <a:r>
              <a:rPr lang="en-US" sz="1500" dirty="0">
                <a:solidFill>
                  <a:srgbClr val="FFFFFF"/>
                </a:solidFill>
              </a:rPr>
              <a:t>Some wishes like, I wish the product had more integrations are generally neutral. However, those including comparisons like, I wish the product were better are pretty difficult to categorize</a:t>
            </a:r>
            <a:endParaRPr lang="en-IN" sz="1500" dirty="0">
              <a:solidFill>
                <a:srgbClr val="FFFFFF"/>
              </a:solidFill>
            </a:endParaRPr>
          </a:p>
        </p:txBody>
      </p:sp>
      <p:pic>
        <p:nvPicPr>
          <p:cNvPr id="16" name="Picture 15">
            <a:extLst>
              <a:ext uri="{FF2B5EF4-FFF2-40B4-BE49-F238E27FC236}">
                <a16:creationId xmlns:a16="http://schemas.microsoft.com/office/drawing/2014/main" id="{FA9283A2-8D84-EC95-8969-60FE37CB907C}"/>
              </a:ext>
            </a:extLst>
          </p:cNvPr>
          <p:cNvPicPr>
            <a:picLocks noChangeAspect="1"/>
          </p:cNvPicPr>
          <p:nvPr/>
        </p:nvPicPr>
        <p:blipFill>
          <a:blip r:embed="rId3"/>
          <a:stretch>
            <a:fillRect/>
          </a:stretch>
        </p:blipFill>
        <p:spPr>
          <a:xfrm>
            <a:off x="3457367" y="140094"/>
            <a:ext cx="490015" cy="490015"/>
          </a:xfrm>
          <a:prstGeom prst="rect">
            <a:avLst/>
          </a:prstGeom>
        </p:spPr>
      </p:pic>
      <p:sp>
        <p:nvSpPr>
          <p:cNvPr id="17" name="Isosceles Triangle 16">
            <a:extLst>
              <a:ext uri="{FF2B5EF4-FFF2-40B4-BE49-F238E27FC236}">
                <a16:creationId xmlns:a16="http://schemas.microsoft.com/office/drawing/2014/main" id="{64604DDA-D38C-A091-F317-10A2F7F46E31}"/>
              </a:ext>
            </a:extLst>
          </p:cNvPr>
          <p:cNvSpPr/>
          <p:nvPr/>
        </p:nvSpPr>
        <p:spPr>
          <a:xfrm rot="2867380" flipV="1">
            <a:off x="8598124" y="157511"/>
            <a:ext cx="338175" cy="527047"/>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Google Shape;213;p32">
            <a:extLst>
              <a:ext uri="{FF2B5EF4-FFF2-40B4-BE49-F238E27FC236}">
                <a16:creationId xmlns:a16="http://schemas.microsoft.com/office/drawing/2014/main" id="{25962C1A-F9D1-54A1-AA34-EEDA995692E1}"/>
              </a:ext>
            </a:extLst>
          </p:cNvPr>
          <p:cNvSpPr/>
          <p:nvPr/>
        </p:nvSpPr>
        <p:spPr>
          <a:xfrm>
            <a:off x="4845653" y="4826845"/>
            <a:ext cx="266977" cy="24028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4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1EAAA060-F879-FD56-701C-622169FF53EC}"/>
              </a:ext>
            </a:extLst>
          </p:cNvPr>
          <p:cNvSpPr txBox="1">
            <a:spLocks/>
          </p:cNvSpPr>
          <p:nvPr/>
        </p:nvSpPr>
        <p:spPr>
          <a:xfrm>
            <a:off x="460791" y="711297"/>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Human Annotator Accuracy</a:t>
            </a:r>
          </a:p>
        </p:txBody>
      </p:sp>
      <p:sp>
        <p:nvSpPr>
          <p:cNvPr id="12" name="Subtitle 2">
            <a:extLst>
              <a:ext uri="{FF2B5EF4-FFF2-40B4-BE49-F238E27FC236}">
                <a16:creationId xmlns:a16="http://schemas.microsoft.com/office/drawing/2014/main" id="{D7786521-90B9-48C5-2FD3-92C102B909D8}"/>
              </a:ext>
            </a:extLst>
          </p:cNvPr>
          <p:cNvSpPr>
            <a:spLocks noGrp="1"/>
          </p:cNvSpPr>
          <p:nvPr>
            <p:ph type="subTitle" idx="1"/>
          </p:nvPr>
        </p:nvSpPr>
        <p:spPr>
          <a:xfrm>
            <a:off x="228638" y="1754512"/>
            <a:ext cx="8864144" cy="1308193"/>
          </a:xfrm>
          <a:ln w="28575">
            <a:solidFill>
              <a:srgbClr val="FFFFFF"/>
            </a:solidFill>
          </a:ln>
        </p:spPr>
        <p:txBody>
          <a:bodyPr/>
          <a:lstStyle/>
          <a:p>
            <a:pPr algn="l"/>
            <a:r>
              <a:rPr lang="en-US" dirty="0">
                <a:solidFill>
                  <a:srgbClr val="FFFFFF"/>
                </a:solidFill>
              </a:rPr>
              <a:t>Sentiment analysis is a tremendously difficult task even for humans. On average, inter-annotator</a:t>
            </a:r>
          </a:p>
          <a:p>
            <a:pPr algn="l"/>
            <a:r>
              <a:rPr lang="en-US" dirty="0">
                <a:solidFill>
                  <a:srgbClr val="FFFFFF"/>
                </a:solidFill>
              </a:rPr>
              <a:t>agreement (a measure of how well two (or more) human labelers can make the same annotation</a:t>
            </a:r>
          </a:p>
          <a:p>
            <a:pPr algn="l"/>
            <a:r>
              <a:rPr lang="en-US" dirty="0">
                <a:solidFill>
                  <a:srgbClr val="FFFFFF"/>
                </a:solidFill>
              </a:rPr>
              <a:t>decision) is pretty low when it comes to sentiment analysis. And since machines learn from</a:t>
            </a:r>
          </a:p>
          <a:p>
            <a:pPr algn="l"/>
            <a:r>
              <a:rPr lang="en-US" dirty="0">
                <a:solidFill>
                  <a:srgbClr val="FFFFFF"/>
                </a:solidFill>
              </a:rPr>
              <a:t>labeled data, sentiment analysis classifiers might not be as precise as other types of classifiers.</a:t>
            </a:r>
          </a:p>
          <a:p>
            <a:pPr algn="l"/>
            <a:endParaRPr lang="en-US" dirty="0">
              <a:solidFill>
                <a:srgbClr val="FFFFFF"/>
              </a:solidFill>
            </a:endParaRPr>
          </a:p>
        </p:txBody>
      </p:sp>
      <p:pic>
        <p:nvPicPr>
          <p:cNvPr id="3" name="Picture 2">
            <a:extLst>
              <a:ext uri="{FF2B5EF4-FFF2-40B4-BE49-F238E27FC236}">
                <a16:creationId xmlns:a16="http://schemas.microsoft.com/office/drawing/2014/main" id="{70B663B8-BED1-7F3E-DA04-273638E665F4}"/>
              </a:ext>
            </a:extLst>
          </p:cNvPr>
          <p:cNvPicPr>
            <a:picLocks noChangeAspect="1"/>
          </p:cNvPicPr>
          <p:nvPr/>
        </p:nvPicPr>
        <p:blipFill>
          <a:blip r:embed="rId3"/>
          <a:stretch>
            <a:fillRect/>
          </a:stretch>
        </p:blipFill>
        <p:spPr>
          <a:xfrm>
            <a:off x="5527343" y="990027"/>
            <a:ext cx="587939" cy="587939"/>
          </a:xfrm>
          <a:prstGeom prst="rect">
            <a:avLst/>
          </a:prstGeom>
        </p:spPr>
      </p:pic>
      <p:sp>
        <p:nvSpPr>
          <p:cNvPr id="10" name="Google Shape;251;p34">
            <a:extLst>
              <a:ext uri="{FF2B5EF4-FFF2-40B4-BE49-F238E27FC236}">
                <a16:creationId xmlns:a16="http://schemas.microsoft.com/office/drawing/2014/main" id="{64C9624F-7E1D-9375-1E07-2F995BD9684C}"/>
              </a:ext>
            </a:extLst>
          </p:cNvPr>
          <p:cNvSpPr/>
          <p:nvPr/>
        </p:nvSpPr>
        <p:spPr>
          <a:xfrm>
            <a:off x="6905766" y="3403024"/>
            <a:ext cx="3812913" cy="3850921"/>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2;p32">
            <a:extLst>
              <a:ext uri="{FF2B5EF4-FFF2-40B4-BE49-F238E27FC236}">
                <a16:creationId xmlns:a16="http://schemas.microsoft.com/office/drawing/2014/main" id="{6677FC6F-CCE6-763D-43D9-4F22351E22BD}"/>
              </a:ext>
            </a:extLst>
          </p:cNvPr>
          <p:cNvSpPr/>
          <p:nvPr/>
        </p:nvSpPr>
        <p:spPr>
          <a:xfrm>
            <a:off x="7832691" y="19274"/>
            <a:ext cx="691200" cy="6912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Isosceles Triangle 4">
            <a:extLst>
              <a:ext uri="{FF2B5EF4-FFF2-40B4-BE49-F238E27FC236}">
                <a16:creationId xmlns:a16="http://schemas.microsoft.com/office/drawing/2014/main" id="{1150B600-B4B7-F327-45AF-874A48BAE840}"/>
              </a:ext>
            </a:extLst>
          </p:cNvPr>
          <p:cNvSpPr/>
          <p:nvPr/>
        </p:nvSpPr>
        <p:spPr>
          <a:xfrm rot="17390732">
            <a:off x="71542" y="3861964"/>
            <a:ext cx="855299" cy="68371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156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2B6256-9A2C-8601-5952-C3301BB4AE27}"/>
              </a:ext>
            </a:extLst>
          </p:cNvPr>
          <p:cNvSpPr>
            <a:spLocks noGrp="1"/>
          </p:cNvSpPr>
          <p:nvPr>
            <p:ph type="title" idx="2"/>
          </p:nvPr>
        </p:nvSpPr>
        <p:spPr>
          <a:xfrm>
            <a:off x="713225" y="327518"/>
            <a:ext cx="7717500" cy="572700"/>
          </a:xfrm>
        </p:spPr>
        <p:txBody>
          <a:bodyPr/>
          <a:lstStyle/>
          <a:p>
            <a:r>
              <a:rPr lang="en-US" dirty="0">
                <a:solidFill>
                  <a:srgbClr val="FFFFFF"/>
                </a:solidFill>
              </a:rPr>
              <a:t>Examples</a:t>
            </a:r>
            <a:endParaRPr lang="en-IN" dirty="0">
              <a:solidFill>
                <a:srgbClr val="FFFFFF"/>
              </a:solidFill>
            </a:endParaRPr>
          </a:p>
        </p:txBody>
      </p:sp>
      <p:sp>
        <p:nvSpPr>
          <p:cNvPr id="6" name="Subtitle 5">
            <a:extLst>
              <a:ext uri="{FF2B5EF4-FFF2-40B4-BE49-F238E27FC236}">
                <a16:creationId xmlns:a16="http://schemas.microsoft.com/office/drawing/2014/main" id="{3EF12A95-35A2-7AD4-B02D-9E19DBABFD44}"/>
              </a:ext>
            </a:extLst>
          </p:cNvPr>
          <p:cNvSpPr>
            <a:spLocks noGrp="1"/>
          </p:cNvSpPr>
          <p:nvPr>
            <p:ph type="subTitle" idx="4"/>
          </p:nvPr>
        </p:nvSpPr>
        <p:spPr>
          <a:xfrm>
            <a:off x="487185" y="960725"/>
            <a:ext cx="7943540" cy="897548"/>
          </a:xfrm>
        </p:spPr>
        <p:txBody>
          <a:bodyPr/>
          <a:lstStyle/>
          <a:p>
            <a:pPr algn="l"/>
            <a:r>
              <a:rPr lang="en-US" dirty="0">
                <a:solidFill>
                  <a:srgbClr val="FFFFFF"/>
                </a:solidFill>
              </a:rPr>
              <a:t>First Let’s have a look at  a basic example of sentiment analysis:</a:t>
            </a:r>
          </a:p>
          <a:p>
            <a:pPr algn="l"/>
            <a:r>
              <a:rPr lang="en-US" dirty="0">
                <a:solidFill>
                  <a:srgbClr val="FFFFFF"/>
                </a:solidFill>
              </a:rPr>
              <a:t>1) Installing Libraries</a:t>
            </a:r>
          </a:p>
          <a:p>
            <a:pPr algn="l"/>
            <a:endParaRPr lang="en-IN" dirty="0">
              <a:solidFill>
                <a:srgbClr val="FFFFFF"/>
              </a:solidFill>
            </a:endParaRPr>
          </a:p>
        </p:txBody>
      </p:sp>
      <p:pic>
        <p:nvPicPr>
          <p:cNvPr id="12" name="Picture 11">
            <a:extLst>
              <a:ext uri="{FF2B5EF4-FFF2-40B4-BE49-F238E27FC236}">
                <a16:creationId xmlns:a16="http://schemas.microsoft.com/office/drawing/2014/main" id="{A4DB1194-6E14-A918-6026-7BE7078E789D}"/>
              </a:ext>
            </a:extLst>
          </p:cNvPr>
          <p:cNvPicPr>
            <a:picLocks noChangeAspect="1"/>
          </p:cNvPicPr>
          <p:nvPr/>
        </p:nvPicPr>
        <p:blipFill>
          <a:blip r:embed="rId2"/>
          <a:stretch>
            <a:fillRect/>
          </a:stretch>
        </p:blipFill>
        <p:spPr>
          <a:xfrm>
            <a:off x="0" y="1668609"/>
            <a:ext cx="9144000" cy="1212332"/>
          </a:xfrm>
          <a:prstGeom prst="rect">
            <a:avLst/>
          </a:prstGeom>
        </p:spPr>
      </p:pic>
      <p:sp>
        <p:nvSpPr>
          <p:cNvPr id="14" name="Subtitle 5">
            <a:extLst>
              <a:ext uri="{FF2B5EF4-FFF2-40B4-BE49-F238E27FC236}">
                <a16:creationId xmlns:a16="http://schemas.microsoft.com/office/drawing/2014/main" id="{45815497-CDD9-B74E-343E-6FBE6E580A49}"/>
              </a:ext>
            </a:extLst>
          </p:cNvPr>
          <p:cNvSpPr txBox="1">
            <a:spLocks/>
          </p:cNvSpPr>
          <p:nvPr/>
        </p:nvSpPr>
        <p:spPr>
          <a:xfrm>
            <a:off x="666283" y="2964404"/>
            <a:ext cx="7943540" cy="404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2) Understanding the Process:</a:t>
            </a:r>
          </a:p>
          <a:p>
            <a:pPr algn="l"/>
            <a:endParaRPr lang="en-IN" dirty="0">
              <a:solidFill>
                <a:srgbClr val="FFFFFF"/>
              </a:solidFill>
            </a:endParaRPr>
          </a:p>
        </p:txBody>
      </p:sp>
      <p:pic>
        <p:nvPicPr>
          <p:cNvPr id="16" name="Picture 15">
            <a:extLst>
              <a:ext uri="{FF2B5EF4-FFF2-40B4-BE49-F238E27FC236}">
                <a16:creationId xmlns:a16="http://schemas.microsoft.com/office/drawing/2014/main" id="{27E41826-3D84-8473-FAE8-7D1562BF4618}"/>
              </a:ext>
            </a:extLst>
          </p:cNvPr>
          <p:cNvPicPr>
            <a:picLocks noChangeAspect="1"/>
          </p:cNvPicPr>
          <p:nvPr/>
        </p:nvPicPr>
        <p:blipFill>
          <a:blip r:embed="rId3"/>
          <a:stretch>
            <a:fillRect/>
          </a:stretch>
        </p:blipFill>
        <p:spPr>
          <a:xfrm>
            <a:off x="3791090" y="3033289"/>
            <a:ext cx="5232457" cy="1916111"/>
          </a:xfrm>
          <a:prstGeom prst="rect">
            <a:avLst/>
          </a:prstGeom>
        </p:spPr>
      </p:pic>
      <p:sp>
        <p:nvSpPr>
          <p:cNvPr id="7" name="Google Shape;440;p42">
            <a:extLst>
              <a:ext uri="{FF2B5EF4-FFF2-40B4-BE49-F238E27FC236}">
                <a16:creationId xmlns:a16="http://schemas.microsoft.com/office/drawing/2014/main" id="{2E7CBCD2-5E81-8D55-7368-2331AD59BE65}"/>
              </a:ext>
            </a:extLst>
          </p:cNvPr>
          <p:cNvSpPr/>
          <p:nvPr/>
        </p:nvSpPr>
        <p:spPr>
          <a:xfrm>
            <a:off x="-1" y="4333378"/>
            <a:ext cx="427165" cy="405483"/>
          </a:xfrm>
          <a:prstGeom prst="ellipse">
            <a:avLst/>
          </a:pr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1796E91E-A9E4-7076-F1E8-441DE5034ECB}"/>
              </a:ext>
            </a:extLst>
          </p:cNvPr>
          <p:cNvSpPr/>
          <p:nvPr/>
        </p:nvSpPr>
        <p:spPr>
          <a:xfrm>
            <a:off x="8136829" y="88360"/>
            <a:ext cx="472994" cy="418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1FB3FA92-7E8E-24CC-E587-6D2578C2EDCB}"/>
              </a:ext>
            </a:extLst>
          </p:cNvPr>
          <p:cNvPicPr>
            <a:picLocks noChangeAspect="1"/>
          </p:cNvPicPr>
          <p:nvPr/>
        </p:nvPicPr>
        <p:blipFill>
          <a:blip r:embed="rId4"/>
          <a:stretch>
            <a:fillRect/>
          </a:stretch>
        </p:blipFill>
        <p:spPr>
          <a:xfrm>
            <a:off x="2593075" y="3365156"/>
            <a:ext cx="568352" cy="568352"/>
          </a:xfrm>
          <a:prstGeom prst="rect">
            <a:avLst/>
          </a:prstGeom>
        </p:spPr>
      </p:pic>
    </p:spTree>
    <p:extLst>
      <p:ext uri="{BB962C8B-B14F-4D97-AF65-F5344CB8AC3E}">
        <p14:creationId xmlns:p14="http://schemas.microsoft.com/office/powerpoint/2010/main" val="89026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1659111-57B2-6222-246B-82F787B95C84}"/>
              </a:ext>
            </a:extLst>
          </p:cNvPr>
          <p:cNvSpPr txBox="1">
            <a:spLocks/>
          </p:cNvSpPr>
          <p:nvPr/>
        </p:nvSpPr>
        <p:spPr>
          <a:xfrm>
            <a:off x="713250" y="124834"/>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Subtitle 5">
            <a:extLst>
              <a:ext uri="{FF2B5EF4-FFF2-40B4-BE49-F238E27FC236}">
                <a16:creationId xmlns:a16="http://schemas.microsoft.com/office/drawing/2014/main" id="{C7AF5211-85BB-0249-B9B0-C1B78C4BB661}"/>
              </a:ext>
            </a:extLst>
          </p:cNvPr>
          <p:cNvSpPr txBox="1">
            <a:spLocks/>
          </p:cNvSpPr>
          <p:nvPr/>
        </p:nvSpPr>
        <p:spPr>
          <a:xfrm>
            <a:off x="487210" y="697534"/>
            <a:ext cx="7943540" cy="34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3) Learning about the data:</a:t>
            </a:r>
          </a:p>
          <a:p>
            <a:pPr algn="l"/>
            <a:endParaRPr lang="en-IN" dirty="0">
              <a:solidFill>
                <a:srgbClr val="FFFFFF"/>
              </a:solidFill>
            </a:endParaRPr>
          </a:p>
        </p:txBody>
      </p:sp>
      <p:pic>
        <p:nvPicPr>
          <p:cNvPr id="14" name="Picture 13">
            <a:extLst>
              <a:ext uri="{FF2B5EF4-FFF2-40B4-BE49-F238E27FC236}">
                <a16:creationId xmlns:a16="http://schemas.microsoft.com/office/drawing/2014/main" id="{BC5EB9F2-09BA-449D-BAE3-B8D438AB77F6}"/>
              </a:ext>
            </a:extLst>
          </p:cNvPr>
          <p:cNvPicPr>
            <a:picLocks noChangeAspect="1"/>
          </p:cNvPicPr>
          <p:nvPr/>
        </p:nvPicPr>
        <p:blipFill>
          <a:blip r:embed="rId2"/>
          <a:stretch>
            <a:fillRect/>
          </a:stretch>
        </p:blipFill>
        <p:spPr>
          <a:xfrm>
            <a:off x="3909267" y="573381"/>
            <a:ext cx="3190282" cy="1414772"/>
          </a:xfrm>
          <a:prstGeom prst="rect">
            <a:avLst/>
          </a:prstGeom>
        </p:spPr>
      </p:pic>
      <p:sp>
        <p:nvSpPr>
          <p:cNvPr id="15" name="Subtitle 5">
            <a:extLst>
              <a:ext uri="{FF2B5EF4-FFF2-40B4-BE49-F238E27FC236}">
                <a16:creationId xmlns:a16="http://schemas.microsoft.com/office/drawing/2014/main" id="{EF887AD5-7BDD-3453-DB5C-958197A2C8ED}"/>
              </a:ext>
            </a:extLst>
          </p:cNvPr>
          <p:cNvSpPr txBox="1">
            <a:spLocks/>
          </p:cNvSpPr>
          <p:nvPr/>
        </p:nvSpPr>
        <p:spPr>
          <a:xfrm>
            <a:off x="422712" y="1948190"/>
            <a:ext cx="7943540" cy="34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4) Analyzing the sentiment of each line in the data:</a:t>
            </a:r>
          </a:p>
          <a:p>
            <a:pPr algn="l"/>
            <a:endParaRPr lang="en-IN" dirty="0">
              <a:solidFill>
                <a:srgbClr val="FFFFFF"/>
              </a:solidFill>
            </a:endParaRPr>
          </a:p>
        </p:txBody>
      </p:sp>
      <p:pic>
        <p:nvPicPr>
          <p:cNvPr id="19" name="Picture 18">
            <a:extLst>
              <a:ext uri="{FF2B5EF4-FFF2-40B4-BE49-F238E27FC236}">
                <a16:creationId xmlns:a16="http://schemas.microsoft.com/office/drawing/2014/main" id="{99E55B35-C37C-59F5-A3E2-2FF15B0F2C68}"/>
              </a:ext>
            </a:extLst>
          </p:cNvPr>
          <p:cNvPicPr>
            <a:picLocks noChangeAspect="1"/>
          </p:cNvPicPr>
          <p:nvPr/>
        </p:nvPicPr>
        <p:blipFill>
          <a:blip r:embed="rId3"/>
          <a:stretch>
            <a:fillRect/>
          </a:stretch>
        </p:blipFill>
        <p:spPr>
          <a:xfrm>
            <a:off x="-24006" y="2290826"/>
            <a:ext cx="9144000" cy="2463096"/>
          </a:xfrm>
          <a:prstGeom prst="rect">
            <a:avLst/>
          </a:prstGeom>
        </p:spPr>
      </p:pic>
      <p:sp>
        <p:nvSpPr>
          <p:cNvPr id="7" name="Google Shape;323;p38">
            <a:extLst>
              <a:ext uri="{FF2B5EF4-FFF2-40B4-BE49-F238E27FC236}">
                <a16:creationId xmlns:a16="http://schemas.microsoft.com/office/drawing/2014/main" id="{9DD025CD-5CF9-D147-ED08-E1DB433FE775}"/>
              </a:ext>
            </a:extLst>
          </p:cNvPr>
          <p:cNvSpPr/>
          <p:nvPr/>
        </p:nvSpPr>
        <p:spPr>
          <a:xfrm>
            <a:off x="8255262" y="-146838"/>
            <a:ext cx="1062945" cy="211917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Isosceles Triangle 1">
            <a:extLst>
              <a:ext uri="{FF2B5EF4-FFF2-40B4-BE49-F238E27FC236}">
                <a16:creationId xmlns:a16="http://schemas.microsoft.com/office/drawing/2014/main" id="{9D6260D6-991F-2C62-C116-ECA80F8C44E3}"/>
              </a:ext>
            </a:extLst>
          </p:cNvPr>
          <p:cNvSpPr/>
          <p:nvPr/>
        </p:nvSpPr>
        <p:spPr>
          <a:xfrm rot="20545730">
            <a:off x="166861" y="1621892"/>
            <a:ext cx="400467" cy="350445"/>
          </a:xfrm>
          <a:prstGeom prst="triangle">
            <a:avLst/>
          </a:prstGeom>
          <a:solidFill>
            <a:srgbClr val="572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7514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21659111-57B2-6222-246B-82F787B95C84}"/>
              </a:ext>
            </a:extLst>
          </p:cNvPr>
          <p:cNvSpPr txBox="1">
            <a:spLocks/>
          </p:cNvSpPr>
          <p:nvPr/>
        </p:nvSpPr>
        <p:spPr>
          <a:xfrm>
            <a:off x="713250" y="234464"/>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US" dirty="0" err="1">
                <a:solidFill>
                  <a:srgbClr val="FFFFFF"/>
                </a:solidFill>
              </a:rPr>
              <a:t>Contd</a:t>
            </a:r>
            <a:r>
              <a:rPr lang="en-US" dirty="0">
                <a:solidFill>
                  <a:srgbClr val="FFFFFF"/>
                </a:solidFill>
              </a:rPr>
              <a:t>…</a:t>
            </a:r>
            <a:endParaRPr lang="en-IN" dirty="0">
              <a:solidFill>
                <a:srgbClr val="FFFFFF"/>
              </a:solidFill>
            </a:endParaRPr>
          </a:p>
        </p:txBody>
      </p:sp>
      <p:sp>
        <p:nvSpPr>
          <p:cNvPr id="12" name="Subtitle 5">
            <a:extLst>
              <a:ext uri="{FF2B5EF4-FFF2-40B4-BE49-F238E27FC236}">
                <a16:creationId xmlns:a16="http://schemas.microsoft.com/office/drawing/2014/main" id="{C7AF5211-85BB-0249-B9B0-C1B78C4BB661}"/>
              </a:ext>
            </a:extLst>
          </p:cNvPr>
          <p:cNvSpPr txBox="1">
            <a:spLocks/>
          </p:cNvSpPr>
          <p:nvPr/>
        </p:nvSpPr>
        <p:spPr>
          <a:xfrm>
            <a:off x="489457" y="807164"/>
            <a:ext cx="7943540" cy="342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5) Final Output:</a:t>
            </a:r>
          </a:p>
          <a:p>
            <a:pPr algn="l"/>
            <a:endParaRPr lang="en-IN" dirty="0">
              <a:solidFill>
                <a:srgbClr val="FFFFFF"/>
              </a:solidFill>
            </a:endParaRPr>
          </a:p>
        </p:txBody>
      </p:sp>
      <p:pic>
        <p:nvPicPr>
          <p:cNvPr id="3" name="Picture 2">
            <a:extLst>
              <a:ext uri="{FF2B5EF4-FFF2-40B4-BE49-F238E27FC236}">
                <a16:creationId xmlns:a16="http://schemas.microsoft.com/office/drawing/2014/main" id="{3DE60763-9209-1F9B-A57F-1CA9B6C282B3}"/>
              </a:ext>
            </a:extLst>
          </p:cNvPr>
          <p:cNvPicPr>
            <a:picLocks noChangeAspect="1"/>
          </p:cNvPicPr>
          <p:nvPr/>
        </p:nvPicPr>
        <p:blipFill>
          <a:blip r:embed="rId2"/>
          <a:stretch>
            <a:fillRect/>
          </a:stretch>
        </p:blipFill>
        <p:spPr>
          <a:xfrm>
            <a:off x="3029804" y="383208"/>
            <a:ext cx="4180746" cy="4417655"/>
          </a:xfrm>
          <a:prstGeom prst="rect">
            <a:avLst/>
          </a:prstGeom>
        </p:spPr>
      </p:pic>
      <p:sp>
        <p:nvSpPr>
          <p:cNvPr id="5" name="Google Shape;337;p38">
            <a:extLst>
              <a:ext uri="{FF2B5EF4-FFF2-40B4-BE49-F238E27FC236}">
                <a16:creationId xmlns:a16="http://schemas.microsoft.com/office/drawing/2014/main" id="{B153F24F-BDA5-1720-85DD-CB03970B25A2}"/>
              </a:ext>
            </a:extLst>
          </p:cNvPr>
          <p:cNvSpPr/>
          <p:nvPr/>
        </p:nvSpPr>
        <p:spPr>
          <a:xfrm>
            <a:off x="-233726" y="4355363"/>
            <a:ext cx="891000" cy="891000"/>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p32">
            <a:extLst>
              <a:ext uri="{FF2B5EF4-FFF2-40B4-BE49-F238E27FC236}">
                <a16:creationId xmlns:a16="http://schemas.microsoft.com/office/drawing/2014/main" id="{55C8674B-C8AC-44FF-C7C5-730D14161FD3}"/>
              </a:ext>
            </a:extLst>
          </p:cNvPr>
          <p:cNvSpPr/>
          <p:nvPr/>
        </p:nvSpPr>
        <p:spPr>
          <a:xfrm>
            <a:off x="7567874" y="231164"/>
            <a:ext cx="576000" cy="57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025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0805CE-1BF0-68C4-9F1F-C20E32E3B77E}"/>
              </a:ext>
            </a:extLst>
          </p:cNvPr>
          <p:cNvSpPr>
            <a:spLocks noGrp="1"/>
          </p:cNvSpPr>
          <p:nvPr>
            <p:ph type="subTitle" idx="1"/>
          </p:nvPr>
        </p:nvSpPr>
        <p:spPr>
          <a:xfrm>
            <a:off x="507938" y="1218254"/>
            <a:ext cx="8228919" cy="3587352"/>
          </a:xfrm>
        </p:spPr>
        <p:txBody>
          <a:bodyPr/>
          <a:lstStyle/>
          <a:p>
            <a:pPr algn="l"/>
            <a:r>
              <a:rPr lang="en-US" dirty="0">
                <a:solidFill>
                  <a:srgbClr val="FFFFFF"/>
                </a:solidFill>
              </a:rPr>
              <a:t>Now that we know the basic concept used in sentiment analysis let’s have a more deeper</a:t>
            </a:r>
          </a:p>
          <a:p>
            <a:pPr algn="l"/>
            <a:r>
              <a:rPr lang="en-US" dirty="0">
                <a:solidFill>
                  <a:srgbClr val="FFFFFF"/>
                </a:solidFill>
              </a:rPr>
              <a:t>and detailed look at another example:</a:t>
            </a:r>
          </a:p>
          <a:p>
            <a:pPr algn="l"/>
            <a:endParaRPr lang="en-US" dirty="0">
              <a:solidFill>
                <a:srgbClr val="FFFFFF"/>
              </a:solidFill>
            </a:endParaRPr>
          </a:p>
          <a:p>
            <a:pPr algn="l"/>
            <a:r>
              <a:rPr lang="en-IN" dirty="0">
                <a:solidFill>
                  <a:srgbClr val="FFFFFF"/>
                </a:solidFill>
              </a:rPr>
              <a:t>I’m sure everyone must have heard of NETFLIX right?</a:t>
            </a:r>
          </a:p>
          <a:p>
            <a:pPr algn="l"/>
            <a:endParaRPr lang="en-IN" dirty="0">
              <a:solidFill>
                <a:srgbClr val="FFFFFF"/>
              </a:solidFill>
            </a:endParaRPr>
          </a:p>
          <a:p>
            <a:pPr algn="l"/>
            <a:r>
              <a:rPr lang="en-US" dirty="0">
                <a:solidFill>
                  <a:srgbClr val="FFFFFF"/>
                </a:solidFill>
              </a:rPr>
              <a:t>Netflix is one of the largest providers of online streaming services. It collects a huge</a:t>
            </a:r>
          </a:p>
          <a:p>
            <a:pPr algn="l"/>
            <a:r>
              <a:rPr lang="en-US" dirty="0">
                <a:solidFill>
                  <a:srgbClr val="FFFFFF"/>
                </a:solidFill>
              </a:rPr>
              <a:t>amount of data because it has a very large subscriber base. We can analyze a lot of data</a:t>
            </a:r>
          </a:p>
          <a:p>
            <a:pPr algn="l"/>
            <a:r>
              <a:rPr lang="en-US" dirty="0">
                <a:solidFill>
                  <a:srgbClr val="FFFFFF"/>
                </a:solidFill>
              </a:rPr>
              <a:t>and models from Netflix because this platform has consistently focused on changing</a:t>
            </a:r>
          </a:p>
          <a:p>
            <a:pPr algn="l"/>
            <a:r>
              <a:rPr lang="en-US" dirty="0">
                <a:solidFill>
                  <a:srgbClr val="FFFFFF"/>
                </a:solidFill>
              </a:rPr>
              <a:t>business needs by shifting its business model from on-demand DVD movie rental and now</a:t>
            </a:r>
          </a:p>
          <a:p>
            <a:pPr algn="l"/>
            <a:r>
              <a:rPr lang="en-US" dirty="0">
                <a:solidFill>
                  <a:srgbClr val="FFFFFF"/>
                </a:solidFill>
              </a:rPr>
              <a:t>focusing a lot about the production of their original shows.</a:t>
            </a:r>
          </a:p>
          <a:p>
            <a:pPr algn="l"/>
            <a:endParaRPr lang="en-US" dirty="0">
              <a:solidFill>
                <a:srgbClr val="FFFFFF"/>
              </a:solidFill>
            </a:endParaRPr>
          </a:p>
          <a:p>
            <a:pPr algn="l"/>
            <a:r>
              <a:rPr lang="en-US" dirty="0">
                <a:solidFill>
                  <a:srgbClr val="FFFFFF"/>
                </a:solidFill>
              </a:rPr>
              <a:t>We’ve already learned how Sentiment Analysis is very useful when taking business-driven</a:t>
            </a:r>
          </a:p>
          <a:p>
            <a:pPr algn="l"/>
            <a:r>
              <a:rPr lang="en-US" dirty="0">
                <a:solidFill>
                  <a:srgbClr val="FFFFFF"/>
                </a:solidFill>
              </a:rPr>
              <a:t>decisions. So, let’s have </a:t>
            </a:r>
            <a:r>
              <a:rPr lang="en-US" b="0" i="0" dirty="0">
                <a:solidFill>
                  <a:srgbClr val="FFFFFF"/>
                </a:solidFill>
                <a:effectLst/>
                <a:latin typeface="Arial" panose="020B0604020202020204" pitchFamily="34" charset="0"/>
              </a:rPr>
              <a:t>a look at some very important models of Netflix data to</a:t>
            </a:r>
          </a:p>
          <a:p>
            <a:pPr algn="l"/>
            <a:r>
              <a:rPr lang="en-US" b="0" i="0" dirty="0">
                <a:solidFill>
                  <a:srgbClr val="FFFFFF"/>
                </a:solidFill>
                <a:effectLst/>
                <a:latin typeface="Arial" panose="020B0604020202020204" pitchFamily="34" charset="0"/>
              </a:rPr>
              <a:t>understand what’s best for their business.</a:t>
            </a:r>
            <a:endParaRPr lang="en-US" dirty="0">
              <a:solidFill>
                <a:srgbClr val="FFFFFF"/>
              </a:solidFill>
            </a:endParaRPr>
          </a:p>
          <a:p>
            <a:pPr algn="l"/>
            <a:endParaRPr lang="en-US" dirty="0">
              <a:solidFill>
                <a:srgbClr val="FFFFFF"/>
              </a:solidFill>
            </a:endParaRPr>
          </a:p>
          <a:p>
            <a:pPr algn="l"/>
            <a:endParaRPr lang="en-IN" dirty="0">
              <a:solidFill>
                <a:srgbClr val="FFFFFF"/>
              </a:solidFill>
            </a:endParaRPr>
          </a:p>
        </p:txBody>
      </p:sp>
      <p:sp>
        <p:nvSpPr>
          <p:cNvPr id="4" name="Title 3">
            <a:extLst>
              <a:ext uri="{FF2B5EF4-FFF2-40B4-BE49-F238E27FC236}">
                <a16:creationId xmlns:a16="http://schemas.microsoft.com/office/drawing/2014/main" id="{77D19507-A8A1-14CB-F00C-34D7AFBE4FA4}"/>
              </a:ext>
            </a:extLst>
          </p:cNvPr>
          <p:cNvSpPr>
            <a:spLocks noGrp="1"/>
          </p:cNvSpPr>
          <p:nvPr>
            <p:ph type="title" idx="2"/>
          </p:nvPr>
        </p:nvSpPr>
        <p:spPr/>
        <p:txBody>
          <a:bodyPr/>
          <a:lstStyle/>
          <a:p>
            <a:r>
              <a:rPr lang="en-US" dirty="0">
                <a:solidFill>
                  <a:srgbClr val="FFFFFF"/>
                </a:solidFill>
              </a:rPr>
              <a:t>Sentiment Analysis with Visualization</a:t>
            </a:r>
            <a:endParaRPr lang="en-IN" dirty="0">
              <a:solidFill>
                <a:srgbClr val="FFFFFF"/>
              </a:solidFill>
            </a:endParaRPr>
          </a:p>
        </p:txBody>
      </p:sp>
      <p:sp>
        <p:nvSpPr>
          <p:cNvPr id="5" name="Google Shape;259;p34">
            <a:extLst>
              <a:ext uri="{FF2B5EF4-FFF2-40B4-BE49-F238E27FC236}">
                <a16:creationId xmlns:a16="http://schemas.microsoft.com/office/drawing/2014/main" id="{FA0BBFE3-5B4C-530B-D209-36C60F5F6D0C}"/>
              </a:ext>
            </a:extLst>
          </p:cNvPr>
          <p:cNvSpPr/>
          <p:nvPr/>
        </p:nvSpPr>
        <p:spPr>
          <a:xfrm>
            <a:off x="7826096" y="4478160"/>
            <a:ext cx="433500" cy="43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5;p47">
            <a:hlinkClick r:id="rId3" action="ppaction://hlinksldjump"/>
            <a:extLst>
              <a:ext uri="{FF2B5EF4-FFF2-40B4-BE49-F238E27FC236}">
                <a16:creationId xmlns:a16="http://schemas.microsoft.com/office/drawing/2014/main" id="{3549C30A-50CF-38A7-E38D-F37BD3C84FCF}"/>
              </a:ext>
            </a:extLst>
          </p:cNvPr>
          <p:cNvSpPr/>
          <p:nvPr/>
        </p:nvSpPr>
        <p:spPr>
          <a:xfrm>
            <a:off x="345731" y="-125402"/>
            <a:ext cx="1483069" cy="5588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71E1FD1-A709-7172-FDCD-8CBD9E6A338D}"/>
              </a:ext>
            </a:extLst>
          </p:cNvPr>
          <p:cNvPicPr>
            <a:picLocks noChangeAspect="1"/>
          </p:cNvPicPr>
          <p:nvPr/>
        </p:nvPicPr>
        <p:blipFill>
          <a:blip r:embed="rId4"/>
          <a:stretch>
            <a:fillRect/>
          </a:stretch>
        </p:blipFill>
        <p:spPr>
          <a:xfrm>
            <a:off x="7480867" y="162342"/>
            <a:ext cx="949858" cy="949858"/>
          </a:xfrm>
          <a:prstGeom prst="rect">
            <a:avLst/>
          </a:prstGeom>
        </p:spPr>
      </p:pic>
    </p:spTree>
    <p:extLst>
      <p:ext uri="{BB962C8B-B14F-4D97-AF65-F5344CB8AC3E}">
        <p14:creationId xmlns:p14="http://schemas.microsoft.com/office/powerpoint/2010/main" val="106426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6986E3-ADB3-A343-D3D6-A1D8968ED98F}"/>
              </a:ext>
            </a:extLst>
          </p:cNvPr>
          <p:cNvSpPr>
            <a:spLocks noGrp="1"/>
          </p:cNvSpPr>
          <p:nvPr>
            <p:ph type="title" idx="2"/>
          </p:nvPr>
        </p:nvSpPr>
        <p:spPr>
          <a:xfrm>
            <a:off x="439573" y="252499"/>
            <a:ext cx="7717500" cy="572700"/>
          </a:xfrm>
        </p:spPr>
        <p:txBody>
          <a:bodyPr/>
          <a:lstStyle/>
          <a:p>
            <a:r>
              <a:rPr lang="en-US" dirty="0">
                <a:solidFill>
                  <a:srgbClr val="FFFFFF"/>
                </a:solidFill>
              </a:rPr>
              <a:t>Python code</a:t>
            </a:r>
            <a:endParaRPr lang="en-IN" dirty="0">
              <a:solidFill>
                <a:srgbClr val="FFFFFF"/>
              </a:solidFill>
            </a:endParaRPr>
          </a:p>
        </p:txBody>
      </p:sp>
      <p:sp>
        <p:nvSpPr>
          <p:cNvPr id="6" name="Subtitle 5">
            <a:extLst>
              <a:ext uri="{FF2B5EF4-FFF2-40B4-BE49-F238E27FC236}">
                <a16:creationId xmlns:a16="http://schemas.microsoft.com/office/drawing/2014/main" id="{DFA44F6F-6114-E69F-6961-ADEC1EF85E6E}"/>
              </a:ext>
            </a:extLst>
          </p:cNvPr>
          <p:cNvSpPr>
            <a:spLocks noGrp="1"/>
          </p:cNvSpPr>
          <p:nvPr>
            <p:ph type="subTitle" idx="4"/>
          </p:nvPr>
        </p:nvSpPr>
        <p:spPr>
          <a:xfrm>
            <a:off x="439573" y="1302582"/>
            <a:ext cx="3044149" cy="396964"/>
          </a:xfrm>
          <a:ln>
            <a:solidFill>
              <a:srgbClr val="FFFFFF"/>
            </a:solidFill>
          </a:ln>
        </p:spPr>
        <p:txBody>
          <a:bodyPr/>
          <a:lstStyle/>
          <a:p>
            <a:pPr algn="l"/>
            <a:r>
              <a:rPr lang="en-US" dirty="0">
                <a:solidFill>
                  <a:srgbClr val="FFFFFF"/>
                </a:solidFill>
              </a:rPr>
              <a:t>1) Importing necessary libraries:</a:t>
            </a:r>
            <a:endParaRPr lang="en-IN" dirty="0">
              <a:solidFill>
                <a:srgbClr val="FFFFFF"/>
              </a:solidFill>
            </a:endParaRPr>
          </a:p>
        </p:txBody>
      </p:sp>
      <p:pic>
        <p:nvPicPr>
          <p:cNvPr id="12" name="Picture 11">
            <a:extLst>
              <a:ext uri="{FF2B5EF4-FFF2-40B4-BE49-F238E27FC236}">
                <a16:creationId xmlns:a16="http://schemas.microsoft.com/office/drawing/2014/main" id="{10DC70BC-B669-A598-CFFF-7A298ED3CD91}"/>
              </a:ext>
            </a:extLst>
          </p:cNvPr>
          <p:cNvPicPr>
            <a:picLocks noChangeAspect="1"/>
          </p:cNvPicPr>
          <p:nvPr/>
        </p:nvPicPr>
        <p:blipFill>
          <a:blip r:embed="rId2"/>
          <a:stretch>
            <a:fillRect/>
          </a:stretch>
        </p:blipFill>
        <p:spPr>
          <a:xfrm>
            <a:off x="3568538" y="660423"/>
            <a:ext cx="5477639" cy="2343477"/>
          </a:xfrm>
          <a:prstGeom prst="rect">
            <a:avLst/>
          </a:prstGeom>
        </p:spPr>
      </p:pic>
      <p:sp>
        <p:nvSpPr>
          <p:cNvPr id="13" name="Subtitle 5">
            <a:extLst>
              <a:ext uri="{FF2B5EF4-FFF2-40B4-BE49-F238E27FC236}">
                <a16:creationId xmlns:a16="http://schemas.microsoft.com/office/drawing/2014/main" id="{D2A2C0A6-A6DA-952E-7142-CA1FDDFD4EF9}"/>
              </a:ext>
            </a:extLst>
          </p:cNvPr>
          <p:cNvSpPr txBox="1">
            <a:spLocks/>
          </p:cNvSpPr>
          <p:nvPr/>
        </p:nvSpPr>
        <p:spPr>
          <a:xfrm>
            <a:off x="524389" y="3026688"/>
            <a:ext cx="3044150"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2) Getting to know the dataset :</a:t>
            </a:r>
            <a:endParaRPr lang="en-IN" dirty="0">
              <a:solidFill>
                <a:srgbClr val="FFFFFF"/>
              </a:solidFill>
            </a:endParaRPr>
          </a:p>
        </p:txBody>
      </p:sp>
      <p:pic>
        <p:nvPicPr>
          <p:cNvPr id="15" name="Picture 14">
            <a:extLst>
              <a:ext uri="{FF2B5EF4-FFF2-40B4-BE49-F238E27FC236}">
                <a16:creationId xmlns:a16="http://schemas.microsoft.com/office/drawing/2014/main" id="{69F91214-7877-241A-EDEB-72D95CD3ADB4}"/>
              </a:ext>
            </a:extLst>
          </p:cNvPr>
          <p:cNvPicPr>
            <a:picLocks noChangeAspect="1"/>
          </p:cNvPicPr>
          <p:nvPr/>
        </p:nvPicPr>
        <p:blipFill>
          <a:blip r:embed="rId3"/>
          <a:stretch>
            <a:fillRect/>
          </a:stretch>
        </p:blipFill>
        <p:spPr>
          <a:xfrm>
            <a:off x="1067911" y="3541028"/>
            <a:ext cx="5923133" cy="1498342"/>
          </a:xfrm>
          <a:prstGeom prst="rect">
            <a:avLst/>
          </a:prstGeom>
        </p:spPr>
      </p:pic>
      <p:sp>
        <p:nvSpPr>
          <p:cNvPr id="7" name="Google Shape;439;p42">
            <a:extLst>
              <a:ext uri="{FF2B5EF4-FFF2-40B4-BE49-F238E27FC236}">
                <a16:creationId xmlns:a16="http://schemas.microsoft.com/office/drawing/2014/main" id="{0B2FFA30-B03B-A9A8-4F59-97AD0ACDCA29}"/>
              </a:ext>
            </a:extLst>
          </p:cNvPr>
          <p:cNvSpPr/>
          <p:nvPr/>
        </p:nvSpPr>
        <p:spPr>
          <a:xfrm>
            <a:off x="7900811" y="3225170"/>
            <a:ext cx="718800" cy="71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Isosceles Triangle 1">
            <a:extLst>
              <a:ext uri="{FF2B5EF4-FFF2-40B4-BE49-F238E27FC236}">
                <a16:creationId xmlns:a16="http://schemas.microsoft.com/office/drawing/2014/main" id="{5E5CF853-56BB-B74A-8A57-EA30846730D0}"/>
              </a:ext>
            </a:extLst>
          </p:cNvPr>
          <p:cNvSpPr/>
          <p:nvPr/>
        </p:nvSpPr>
        <p:spPr>
          <a:xfrm rot="2558300">
            <a:off x="260808" y="2178006"/>
            <a:ext cx="357528" cy="572700"/>
          </a:xfrm>
          <a:prstGeom prst="triangl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129A944-D4C1-4E05-FEDC-58BE1628CC9B}"/>
              </a:ext>
            </a:extLst>
          </p:cNvPr>
          <p:cNvPicPr>
            <a:picLocks noChangeAspect="1"/>
          </p:cNvPicPr>
          <p:nvPr/>
        </p:nvPicPr>
        <p:blipFill>
          <a:blip r:embed="rId4"/>
          <a:stretch>
            <a:fillRect/>
          </a:stretch>
        </p:blipFill>
        <p:spPr>
          <a:xfrm>
            <a:off x="2759771" y="121720"/>
            <a:ext cx="659467" cy="659467"/>
          </a:xfrm>
          <a:prstGeom prst="rect">
            <a:avLst/>
          </a:prstGeom>
        </p:spPr>
      </p:pic>
    </p:spTree>
    <p:extLst>
      <p:ext uri="{BB962C8B-B14F-4D97-AF65-F5344CB8AC3E}">
        <p14:creationId xmlns:p14="http://schemas.microsoft.com/office/powerpoint/2010/main" val="730089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DFA44F6F-6114-E69F-6961-ADEC1EF85E6E}"/>
              </a:ext>
            </a:extLst>
          </p:cNvPr>
          <p:cNvSpPr>
            <a:spLocks noGrp="1"/>
          </p:cNvSpPr>
          <p:nvPr>
            <p:ph type="subTitle" idx="4"/>
          </p:nvPr>
        </p:nvSpPr>
        <p:spPr>
          <a:xfrm>
            <a:off x="125873" y="175985"/>
            <a:ext cx="4719779" cy="396964"/>
          </a:xfrm>
          <a:ln>
            <a:solidFill>
              <a:srgbClr val="FFFFFF"/>
            </a:solidFill>
          </a:ln>
        </p:spPr>
        <p:txBody>
          <a:bodyPr/>
          <a:lstStyle/>
          <a:p>
            <a:pPr algn="l"/>
            <a:r>
              <a:rPr lang="en-US" dirty="0">
                <a:solidFill>
                  <a:srgbClr val="FFFFFF"/>
                </a:solidFill>
              </a:rPr>
              <a:t>3) Getting required columns and renaming them:</a:t>
            </a:r>
            <a:endParaRPr lang="en-IN" dirty="0">
              <a:solidFill>
                <a:srgbClr val="FFFFFF"/>
              </a:solidFill>
            </a:endParaRPr>
          </a:p>
        </p:txBody>
      </p:sp>
      <p:pic>
        <p:nvPicPr>
          <p:cNvPr id="3" name="Picture 2">
            <a:extLst>
              <a:ext uri="{FF2B5EF4-FFF2-40B4-BE49-F238E27FC236}">
                <a16:creationId xmlns:a16="http://schemas.microsoft.com/office/drawing/2014/main" id="{19D8CB96-6319-59D2-CBF9-8BC30524463A}"/>
              </a:ext>
            </a:extLst>
          </p:cNvPr>
          <p:cNvPicPr>
            <a:picLocks noChangeAspect="1"/>
          </p:cNvPicPr>
          <p:nvPr/>
        </p:nvPicPr>
        <p:blipFill>
          <a:blip r:embed="rId2"/>
          <a:stretch>
            <a:fillRect/>
          </a:stretch>
        </p:blipFill>
        <p:spPr>
          <a:xfrm>
            <a:off x="980203" y="707112"/>
            <a:ext cx="7973538" cy="847843"/>
          </a:xfrm>
          <a:prstGeom prst="rect">
            <a:avLst/>
          </a:prstGeom>
        </p:spPr>
      </p:pic>
      <p:pic>
        <p:nvPicPr>
          <p:cNvPr id="7" name="Picture 6">
            <a:extLst>
              <a:ext uri="{FF2B5EF4-FFF2-40B4-BE49-F238E27FC236}">
                <a16:creationId xmlns:a16="http://schemas.microsoft.com/office/drawing/2014/main" id="{20168441-318F-BE65-9186-E2D729973F99}"/>
              </a:ext>
            </a:extLst>
          </p:cNvPr>
          <p:cNvPicPr>
            <a:picLocks noChangeAspect="1"/>
          </p:cNvPicPr>
          <p:nvPr/>
        </p:nvPicPr>
        <p:blipFill>
          <a:blip r:embed="rId3"/>
          <a:stretch>
            <a:fillRect/>
          </a:stretch>
        </p:blipFill>
        <p:spPr>
          <a:xfrm>
            <a:off x="125873" y="2249625"/>
            <a:ext cx="8958057" cy="2809610"/>
          </a:xfrm>
          <a:prstGeom prst="rect">
            <a:avLst/>
          </a:prstGeom>
        </p:spPr>
      </p:pic>
      <p:sp>
        <p:nvSpPr>
          <p:cNvPr id="14" name="Subtitle 5">
            <a:extLst>
              <a:ext uri="{FF2B5EF4-FFF2-40B4-BE49-F238E27FC236}">
                <a16:creationId xmlns:a16="http://schemas.microsoft.com/office/drawing/2014/main" id="{A7BBE9B8-9F27-A751-8016-F3F515D38B4E}"/>
              </a:ext>
            </a:extLst>
          </p:cNvPr>
          <p:cNvSpPr txBox="1">
            <a:spLocks/>
          </p:cNvSpPr>
          <p:nvPr/>
        </p:nvSpPr>
        <p:spPr>
          <a:xfrm>
            <a:off x="2275048" y="1689118"/>
            <a:ext cx="3558424"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4) Sentiment Analysis of the dataset:</a:t>
            </a:r>
            <a:endParaRPr lang="en-IN" dirty="0">
              <a:solidFill>
                <a:srgbClr val="FFFFFF"/>
              </a:solidFill>
            </a:endParaRPr>
          </a:p>
        </p:txBody>
      </p:sp>
      <p:sp>
        <p:nvSpPr>
          <p:cNvPr id="8" name="Google Shape;310;p37">
            <a:extLst>
              <a:ext uri="{FF2B5EF4-FFF2-40B4-BE49-F238E27FC236}">
                <a16:creationId xmlns:a16="http://schemas.microsoft.com/office/drawing/2014/main" id="{25866745-36CC-8863-A64D-ABDDFFA3D3BF}"/>
              </a:ext>
            </a:extLst>
          </p:cNvPr>
          <p:cNvSpPr/>
          <p:nvPr/>
        </p:nvSpPr>
        <p:spPr>
          <a:xfrm>
            <a:off x="6016014" y="-1032954"/>
            <a:ext cx="3558423" cy="1407421"/>
          </a:xfrm>
          <a:prstGeom prst="rect">
            <a:avLst/>
          </a:prstGeom>
          <a:solidFill>
            <a:schemeClr val="lt2"/>
          </a:solidFill>
          <a:ln>
            <a:noFill/>
          </a:ln>
        </p:spPr>
        <p:txBody>
          <a:bodyPr spcFirstLastPara="1" wrap="square" lIns="91425" tIns="91425" rIns="91425" bIns="91425" anchor="ctr" anchorCtr="0">
            <a:noAutofit/>
          </a:bodyPr>
          <a:lstStyle/>
          <a:p>
            <a:pPr marL="127000" lvl="0" algn="l" rtl="0">
              <a:lnSpc>
                <a:spcPct val="115000"/>
              </a:lnSpc>
              <a:spcBef>
                <a:spcPts val="0"/>
              </a:spcBef>
              <a:spcAft>
                <a:spcPts val="0"/>
              </a:spcAft>
              <a:buClr>
                <a:schemeClr val="dk1"/>
              </a:buClr>
              <a:buSzPts val="1600"/>
            </a:pPr>
            <a:endParaRPr sz="1600" dirty="0">
              <a:solidFill>
                <a:schemeClr val="dk1"/>
              </a:solidFill>
              <a:latin typeface="Palanquin"/>
              <a:ea typeface="Palanquin"/>
              <a:cs typeface="Palanquin"/>
              <a:sym typeface="Palanquin"/>
            </a:endParaRPr>
          </a:p>
        </p:txBody>
      </p:sp>
      <p:sp>
        <p:nvSpPr>
          <p:cNvPr id="9" name="Google Shape;337;p38">
            <a:extLst>
              <a:ext uri="{FF2B5EF4-FFF2-40B4-BE49-F238E27FC236}">
                <a16:creationId xmlns:a16="http://schemas.microsoft.com/office/drawing/2014/main" id="{4E1C70D3-0797-E135-6CAC-F71ABC1CCEC8}"/>
              </a:ext>
            </a:extLst>
          </p:cNvPr>
          <p:cNvSpPr/>
          <p:nvPr/>
        </p:nvSpPr>
        <p:spPr>
          <a:xfrm>
            <a:off x="260184" y="1712537"/>
            <a:ext cx="359599" cy="350126"/>
          </a:xfrm>
          <a:prstGeom prst="ellipse">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05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5">
            <a:extLst>
              <a:ext uri="{FF2B5EF4-FFF2-40B4-BE49-F238E27FC236}">
                <a16:creationId xmlns:a16="http://schemas.microsoft.com/office/drawing/2014/main" id="{EA5EB0B0-AA5E-1370-4546-6AAF69E1EC87}"/>
              </a:ext>
            </a:extLst>
          </p:cNvPr>
          <p:cNvSpPr txBox="1">
            <a:spLocks/>
          </p:cNvSpPr>
          <p:nvPr/>
        </p:nvSpPr>
        <p:spPr>
          <a:xfrm>
            <a:off x="125873" y="175985"/>
            <a:ext cx="1903161"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5) Plotting graph:</a:t>
            </a:r>
            <a:endParaRPr lang="en-IN" dirty="0">
              <a:solidFill>
                <a:srgbClr val="FFFFFF"/>
              </a:solidFill>
            </a:endParaRPr>
          </a:p>
        </p:txBody>
      </p:sp>
      <p:pic>
        <p:nvPicPr>
          <p:cNvPr id="14" name="Picture 13">
            <a:extLst>
              <a:ext uri="{FF2B5EF4-FFF2-40B4-BE49-F238E27FC236}">
                <a16:creationId xmlns:a16="http://schemas.microsoft.com/office/drawing/2014/main" id="{02FFAEE5-8B35-6FB4-1DDE-9A377944B71D}"/>
              </a:ext>
            </a:extLst>
          </p:cNvPr>
          <p:cNvPicPr>
            <a:picLocks noChangeAspect="1"/>
          </p:cNvPicPr>
          <p:nvPr/>
        </p:nvPicPr>
        <p:blipFill>
          <a:blip r:embed="rId2"/>
          <a:stretch>
            <a:fillRect/>
          </a:stretch>
        </p:blipFill>
        <p:spPr>
          <a:xfrm>
            <a:off x="0" y="653760"/>
            <a:ext cx="9144000" cy="1419828"/>
          </a:xfrm>
          <a:prstGeom prst="rect">
            <a:avLst/>
          </a:prstGeom>
        </p:spPr>
      </p:pic>
      <p:pic>
        <p:nvPicPr>
          <p:cNvPr id="16" name="Picture 15">
            <a:extLst>
              <a:ext uri="{FF2B5EF4-FFF2-40B4-BE49-F238E27FC236}">
                <a16:creationId xmlns:a16="http://schemas.microsoft.com/office/drawing/2014/main" id="{E30356E6-5B24-C5B7-DBCE-97258EAEF62B}"/>
              </a:ext>
            </a:extLst>
          </p:cNvPr>
          <p:cNvPicPr>
            <a:picLocks noChangeAspect="1"/>
          </p:cNvPicPr>
          <p:nvPr/>
        </p:nvPicPr>
        <p:blipFill>
          <a:blip r:embed="rId3"/>
          <a:stretch>
            <a:fillRect/>
          </a:stretch>
        </p:blipFill>
        <p:spPr>
          <a:xfrm>
            <a:off x="0" y="2256588"/>
            <a:ext cx="9144000" cy="2710927"/>
          </a:xfrm>
          <a:prstGeom prst="rect">
            <a:avLst/>
          </a:prstGeom>
        </p:spPr>
      </p:pic>
      <p:sp>
        <p:nvSpPr>
          <p:cNvPr id="5" name="Google Shape;260;p34">
            <a:extLst>
              <a:ext uri="{FF2B5EF4-FFF2-40B4-BE49-F238E27FC236}">
                <a16:creationId xmlns:a16="http://schemas.microsoft.com/office/drawing/2014/main" id="{E708A79F-6FF3-C744-A3F4-976AD7FEBB16}"/>
              </a:ext>
            </a:extLst>
          </p:cNvPr>
          <p:cNvSpPr/>
          <p:nvPr/>
        </p:nvSpPr>
        <p:spPr>
          <a:xfrm>
            <a:off x="5636919" y="-528150"/>
            <a:ext cx="1056300" cy="1056300"/>
          </a:xfrm>
          <a:prstGeom prst="ellipse">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62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613107" y="25910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WHAT IS SENTIMENT ANALYSIS?</a:t>
            </a:r>
            <a:endParaRPr dirty="0">
              <a:solidFill>
                <a:srgbClr val="FFFFFF"/>
              </a:solidFill>
            </a:endParaRPr>
          </a:p>
        </p:txBody>
      </p:sp>
      <p:sp>
        <p:nvSpPr>
          <p:cNvPr id="195" name="Google Shape;195;p31"/>
          <p:cNvSpPr txBox="1">
            <a:spLocks noGrp="1"/>
          </p:cNvSpPr>
          <p:nvPr>
            <p:ph type="body" idx="1"/>
          </p:nvPr>
        </p:nvSpPr>
        <p:spPr>
          <a:xfrm>
            <a:off x="613107" y="919076"/>
            <a:ext cx="8404078" cy="2986433"/>
          </a:xfrm>
          <a:prstGeom prst="rect">
            <a:avLst/>
          </a:prstGeom>
          <a:ln w="19050">
            <a:solidFill>
              <a:srgbClr val="FFFFFF"/>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solidFill>
                  <a:srgbClr val="FFFFFF"/>
                </a:solidFill>
              </a:rPr>
              <a:t>Positive and negative opinions are powerful because they can boost or ruin a brand’s reputation. Did you know that 40% of buyers form an opinion of a business after reading 1-3 online reviews?</a:t>
            </a:r>
          </a:p>
          <a:p>
            <a:pPr marL="0" lvl="0" indent="0" algn="l" rtl="0">
              <a:spcBef>
                <a:spcPts val="0"/>
              </a:spcBef>
              <a:spcAft>
                <a:spcPts val="0"/>
              </a:spcAft>
              <a:buNone/>
            </a:pPr>
            <a:endParaRPr lang="en-US" sz="1400" dirty="0">
              <a:solidFill>
                <a:srgbClr val="FFFFFF"/>
              </a:solidFill>
            </a:endParaRPr>
          </a:p>
          <a:p>
            <a:pPr marL="0" lvl="0" indent="0" algn="l" rtl="0">
              <a:spcBef>
                <a:spcPts val="0"/>
              </a:spcBef>
              <a:spcAft>
                <a:spcPts val="0"/>
              </a:spcAft>
              <a:buNone/>
            </a:pPr>
            <a:r>
              <a:rPr lang="en-US" sz="1400" dirty="0">
                <a:solidFill>
                  <a:srgbClr val="FFFFFF"/>
                </a:solidFill>
              </a:rPr>
              <a:t>This gives you an idea of how important it is to track the sentiment of conversations around your brand, whether in reviews, surveys, social media, emails, and more.</a:t>
            </a:r>
          </a:p>
          <a:p>
            <a:pPr marL="0" lvl="0" indent="0" algn="l" rtl="0">
              <a:spcBef>
                <a:spcPts val="0"/>
              </a:spcBef>
              <a:spcAft>
                <a:spcPts val="0"/>
              </a:spcAft>
              <a:buNone/>
            </a:pPr>
            <a:endParaRPr lang="en-US" sz="1400" dirty="0">
              <a:solidFill>
                <a:srgbClr val="FFFFFF"/>
              </a:solidFill>
            </a:endParaRPr>
          </a:p>
          <a:p>
            <a:pPr marL="0" lvl="0" indent="0" algn="l" rtl="0">
              <a:spcBef>
                <a:spcPts val="0"/>
              </a:spcBef>
              <a:spcAft>
                <a:spcPts val="0"/>
              </a:spcAft>
              <a:buNone/>
            </a:pPr>
            <a:r>
              <a:rPr lang="en-US" sz="1400" dirty="0">
                <a:solidFill>
                  <a:srgbClr val="FFFFFF"/>
                </a:solidFill>
              </a:rPr>
              <a:t>Dealing with huge amounts of data can be a struggle when done manually. But with AI techniques, like </a:t>
            </a:r>
            <a:r>
              <a:rPr lang="en-US" sz="1400" i="1" dirty="0">
                <a:solidFill>
                  <a:srgbClr val="FFFFFF"/>
                </a:solidFill>
              </a:rPr>
              <a:t>sentiment analysis</a:t>
            </a:r>
            <a:r>
              <a:rPr lang="en-US" sz="1400" dirty="0">
                <a:solidFill>
                  <a:srgbClr val="FFFFFF"/>
                </a:solidFill>
              </a:rPr>
              <a:t>, you can automatically identify the emotional tone in a text – in real time, at scale, and accurately.</a:t>
            </a:r>
          </a:p>
          <a:p>
            <a:pPr marL="0" lvl="0" indent="0" algn="l" rtl="0">
              <a:spcBef>
                <a:spcPts val="0"/>
              </a:spcBef>
              <a:spcAft>
                <a:spcPts val="0"/>
              </a:spcAft>
              <a:buNone/>
            </a:pPr>
            <a:endParaRPr lang="en-US" sz="1400" dirty="0">
              <a:solidFill>
                <a:srgbClr val="FFFFFF"/>
              </a:solidFill>
            </a:endParaRPr>
          </a:p>
          <a:p>
            <a:pPr marL="0" lvl="0" indent="0" algn="l" rtl="0">
              <a:spcBef>
                <a:spcPts val="0"/>
              </a:spcBef>
              <a:spcAft>
                <a:spcPts val="0"/>
              </a:spcAft>
              <a:buNone/>
            </a:pPr>
            <a:r>
              <a:rPr lang="en-US" sz="1400" dirty="0">
                <a:solidFill>
                  <a:srgbClr val="FFFFFF"/>
                </a:solidFill>
              </a:rPr>
              <a:t> It focuses not only on polarity (positive, negative &amp; neutral) but also on emotions (happy, sad, angry, etc.).</a:t>
            </a:r>
          </a:p>
          <a:p>
            <a:pPr marL="0" lvl="0" indent="0" algn="l" rtl="0">
              <a:spcBef>
                <a:spcPts val="0"/>
              </a:spcBef>
              <a:spcAft>
                <a:spcPts val="0"/>
              </a:spcAft>
              <a:buNone/>
            </a:pPr>
            <a:endParaRPr lang="en-US" sz="1400" dirty="0">
              <a:solidFill>
                <a:srgbClr val="FFFFFF"/>
              </a:solidFill>
            </a:endParaRPr>
          </a:p>
          <a:p>
            <a:pPr marL="0" lvl="0" indent="0" algn="l" rtl="0">
              <a:spcBef>
                <a:spcPts val="0"/>
              </a:spcBef>
              <a:spcAft>
                <a:spcPts val="0"/>
              </a:spcAft>
              <a:buNone/>
            </a:pPr>
            <a:r>
              <a:rPr lang="en-US" sz="1400" dirty="0">
                <a:solidFill>
                  <a:srgbClr val="FFFFFF"/>
                </a:solidFill>
              </a:rPr>
              <a:t>It combines machine learning and natural language processing (NLP)* to achieve this.</a:t>
            </a:r>
          </a:p>
        </p:txBody>
      </p:sp>
      <p:pic>
        <p:nvPicPr>
          <p:cNvPr id="1028" name="Picture 4" descr="Sentiment analysis - ThinkAutomation">
            <a:extLst>
              <a:ext uri="{FF2B5EF4-FFF2-40B4-BE49-F238E27FC236}">
                <a16:creationId xmlns:a16="http://schemas.microsoft.com/office/drawing/2014/main" id="{F4A87F4F-AC0B-336B-8260-54C6507A6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81540"/>
            <a:ext cx="2126669" cy="12152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0E86E-740D-85F5-2F4A-FD3E5861EA8E}"/>
              </a:ext>
            </a:extLst>
          </p:cNvPr>
          <p:cNvSpPr>
            <a:spLocks noGrp="1"/>
          </p:cNvSpPr>
          <p:nvPr>
            <p:ph type="title" idx="2"/>
          </p:nvPr>
        </p:nvSpPr>
        <p:spPr>
          <a:xfrm>
            <a:off x="713250" y="339267"/>
            <a:ext cx="7717500" cy="572700"/>
          </a:xfrm>
        </p:spPr>
        <p:txBody>
          <a:bodyPr/>
          <a:lstStyle/>
          <a:p>
            <a:r>
              <a:rPr lang="en-US" dirty="0">
                <a:solidFill>
                  <a:srgbClr val="FFFFFF"/>
                </a:solidFill>
              </a:rPr>
              <a:t>Model Creation</a:t>
            </a:r>
            <a:endParaRPr lang="en-IN" dirty="0">
              <a:solidFill>
                <a:srgbClr val="FFFFFF"/>
              </a:solidFill>
            </a:endParaRPr>
          </a:p>
        </p:txBody>
      </p:sp>
      <p:sp>
        <p:nvSpPr>
          <p:cNvPr id="6" name="Subtitle 5">
            <a:extLst>
              <a:ext uri="{FF2B5EF4-FFF2-40B4-BE49-F238E27FC236}">
                <a16:creationId xmlns:a16="http://schemas.microsoft.com/office/drawing/2014/main" id="{89AA6983-66A6-8DB3-C035-00F97DA88B64}"/>
              </a:ext>
            </a:extLst>
          </p:cNvPr>
          <p:cNvSpPr>
            <a:spLocks noGrp="1"/>
          </p:cNvSpPr>
          <p:nvPr>
            <p:ph type="subTitle" idx="4"/>
          </p:nvPr>
        </p:nvSpPr>
        <p:spPr>
          <a:xfrm>
            <a:off x="557759" y="911967"/>
            <a:ext cx="8125703" cy="637244"/>
          </a:xfrm>
        </p:spPr>
        <p:txBody>
          <a:bodyPr/>
          <a:lstStyle/>
          <a:p>
            <a:pPr algn="l"/>
            <a:r>
              <a:rPr lang="en-US" dirty="0">
                <a:solidFill>
                  <a:srgbClr val="FFFFFF"/>
                </a:solidFill>
              </a:rPr>
              <a:t>We can also create a simple model that can predict the positivity and the negativity of a</a:t>
            </a:r>
          </a:p>
          <a:p>
            <a:pPr algn="l"/>
            <a:r>
              <a:rPr lang="en-US" dirty="0">
                <a:solidFill>
                  <a:srgbClr val="FFFFFF"/>
                </a:solidFill>
              </a:rPr>
              <a:t>sentence entered by the user. Let’s have a look at the model:</a:t>
            </a:r>
            <a:endParaRPr lang="en-IN" dirty="0">
              <a:solidFill>
                <a:srgbClr val="FFFFFF"/>
              </a:solidFill>
            </a:endParaRPr>
          </a:p>
        </p:txBody>
      </p:sp>
      <p:sp>
        <p:nvSpPr>
          <p:cNvPr id="12" name="Subtitle 5">
            <a:extLst>
              <a:ext uri="{FF2B5EF4-FFF2-40B4-BE49-F238E27FC236}">
                <a16:creationId xmlns:a16="http://schemas.microsoft.com/office/drawing/2014/main" id="{C8A10166-D488-AD51-4C86-721FF0B11720}"/>
              </a:ext>
            </a:extLst>
          </p:cNvPr>
          <p:cNvSpPr txBox="1">
            <a:spLocks/>
          </p:cNvSpPr>
          <p:nvPr/>
        </p:nvSpPr>
        <p:spPr>
          <a:xfrm>
            <a:off x="387119" y="1762056"/>
            <a:ext cx="3044149"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a:solidFill>
                  <a:srgbClr val="FFFFFF"/>
                </a:solidFill>
              </a:rPr>
              <a:t>1) Importing necessary libraries:</a:t>
            </a:r>
            <a:endParaRPr lang="en-IN" dirty="0">
              <a:solidFill>
                <a:srgbClr val="FFFFFF"/>
              </a:solidFill>
            </a:endParaRPr>
          </a:p>
        </p:txBody>
      </p:sp>
      <p:pic>
        <p:nvPicPr>
          <p:cNvPr id="14" name="Picture 13">
            <a:extLst>
              <a:ext uri="{FF2B5EF4-FFF2-40B4-BE49-F238E27FC236}">
                <a16:creationId xmlns:a16="http://schemas.microsoft.com/office/drawing/2014/main" id="{FC7BFE71-9D78-4FE8-48D4-C6BA62E341FB}"/>
              </a:ext>
            </a:extLst>
          </p:cNvPr>
          <p:cNvPicPr>
            <a:picLocks noChangeAspect="1"/>
          </p:cNvPicPr>
          <p:nvPr/>
        </p:nvPicPr>
        <p:blipFill>
          <a:blip r:embed="rId2"/>
          <a:stretch>
            <a:fillRect/>
          </a:stretch>
        </p:blipFill>
        <p:spPr>
          <a:xfrm>
            <a:off x="3625725" y="1557449"/>
            <a:ext cx="5430008" cy="1219370"/>
          </a:xfrm>
          <a:prstGeom prst="rect">
            <a:avLst/>
          </a:prstGeom>
        </p:spPr>
      </p:pic>
      <p:sp>
        <p:nvSpPr>
          <p:cNvPr id="15" name="Subtitle 5">
            <a:extLst>
              <a:ext uri="{FF2B5EF4-FFF2-40B4-BE49-F238E27FC236}">
                <a16:creationId xmlns:a16="http://schemas.microsoft.com/office/drawing/2014/main" id="{90FD3186-2086-6838-D073-D13E09549E10}"/>
              </a:ext>
            </a:extLst>
          </p:cNvPr>
          <p:cNvSpPr txBox="1">
            <a:spLocks/>
          </p:cNvSpPr>
          <p:nvPr/>
        </p:nvSpPr>
        <p:spPr>
          <a:xfrm>
            <a:off x="280327" y="2887236"/>
            <a:ext cx="4298348"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2) List of positive, negative and neutral words</a:t>
            </a:r>
            <a:endParaRPr lang="en-IN" dirty="0">
              <a:solidFill>
                <a:srgbClr val="FFFFFF"/>
              </a:solidFill>
            </a:endParaRPr>
          </a:p>
        </p:txBody>
      </p:sp>
      <p:pic>
        <p:nvPicPr>
          <p:cNvPr id="17" name="Picture 16">
            <a:extLst>
              <a:ext uri="{FF2B5EF4-FFF2-40B4-BE49-F238E27FC236}">
                <a16:creationId xmlns:a16="http://schemas.microsoft.com/office/drawing/2014/main" id="{7458AF81-9035-D1C0-827A-EBDADB7C16D3}"/>
              </a:ext>
            </a:extLst>
          </p:cNvPr>
          <p:cNvPicPr>
            <a:picLocks noChangeAspect="1"/>
          </p:cNvPicPr>
          <p:nvPr/>
        </p:nvPicPr>
        <p:blipFill>
          <a:blip r:embed="rId3"/>
          <a:stretch>
            <a:fillRect/>
          </a:stretch>
        </p:blipFill>
        <p:spPr>
          <a:xfrm>
            <a:off x="6675" y="3394617"/>
            <a:ext cx="9144000" cy="1610776"/>
          </a:xfrm>
          <a:prstGeom prst="rect">
            <a:avLst/>
          </a:prstGeom>
        </p:spPr>
      </p:pic>
      <p:sp>
        <p:nvSpPr>
          <p:cNvPr id="8" name="Google Shape;260;p34">
            <a:extLst>
              <a:ext uri="{FF2B5EF4-FFF2-40B4-BE49-F238E27FC236}">
                <a16:creationId xmlns:a16="http://schemas.microsoft.com/office/drawing/2014/main" id="{769A72AA-361E-1219-EB7E-0D3B8A5F48BB}"/>
              </a:ext>
            </a:extLst>
          </p:cNvPr>
          <p:cNvSpPr/>
          <p:nvPr/>
        </p:nvSpPr>
        <p:spPr>
          <a:xfrm>
            <a:off x="8258988" y="219513"/>
            <a:ext cx="654506" cy="637245"/>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5683890F-5CED-D7F1-F8B1-49D916BCAF33}"/>
              </a:ext>
            </a:extLst>
          </p:cNvPr>
          <p:cNvSpPr/>
          <p:nvPr/>
        </p:nvSpPr>
        <p:spPr>
          <a:xfrm>
            <a:off x="126815" y="1152247"/>
            <a:ext cx="430944" cy="3969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484A473B-664E-52E6-0877-52CA7E1E5941}"/>
              </a:ext>
            </a:extLst>
          </p:cNvPr>
          <p:cNvPicPr>
            <a:picLocks noChangeAspect="1"/>
          </p:cNvPicPr>
          <p:nvPr/>
        </p:nvPicPr>
        <p:blipFill>
          <a:blip r:embed="rId4"/>
          <a:stretch>
            <a:fillRect/>
          </a:stretch>
        </p:blipFill>
        <p:spPr>
          <a:xfrm>
            <a:off x="3692648" y="340740"/>
            <a:ext cx="516018" cy="516018"/>
          </a:xfrm>
          <a:prstGeom prst="rect">
            <a:avLst/>
          </a:prstGeom>
        </p:spPr>
      </p:pic>
    </p:spTree>
    <p:extLst>
      <p:ext uri="{BB962C8B-B14F-4D97-AF65-F5344CB8AC3E}">
        <p14:creationId xmlns:p14="http://schemas.microsoft.com/office/powerpoint/2010/main" val="66361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5">
            <a:extLst>
              <a:ext uri="{FF2B5EF4-FFF2-40B4-BE49-F238E27FC236}">
                <a16:creationId xmlns:a16="http://schemas.microsoft.com/office/drawing/2014/main" id="{C8A10166-D488-AD51-4C86-721FF0B11720}"/>
              </a:ext>
            </a:extLst>
          </p:cNvPr>
          <p:cNvSpPr txBox="1">
            <a:spLocks/>
          </p:cNvSpPr>
          <p:nvPr/>
        </p:nvSpPr>
        <p:spPr>
          <a:xfrm>
            <a:off x="754212" y="837904"/>
            <a:ext cx="1488403" cy="44851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3) Training:</a:t>
            </a:r>
            <a:endParaRPr lang="en-IN" dirty="0">
              <a:solidFill>
                <a:srgbClr val="FFFFFF"/>
              </a:solidFill>
            </a:endParaRPr>
          </a:p>
        </p:txBody>
      </p:sp>
      <p:pic>
        <p:nvPicPr>
          <p:cNvPr id="9" name="Picture 8">
            <a:extLst>
              <a:ext uri="{FF2B5EF4-FFF2-40B4-BE49-F238E27FC236}">
                <a16:creationId xmlns:a16="http://schemas.microsoft.com/office/drawing/2014/main" id="{35EB5EE2-0D70-4D38-957F-DCE665DE2FE3}"/>
              </a:ext>
            </a:extLst>
          </p:cNvPr>
          <p:cNvPicPr>
            <a:picLocks noChangeAspect="1"/>
          </p:cNvPicPr>
          <p:nvPr/>
        </p:nvPicPr>
        <p:blipFill>
          <a:blip r:embed="rId2"/>
          <a:stretch>
            <a:fillRect/>
          </a:stretch>
        </p:blipFill>
        <p:spPr>
          <a:xfrm>
            <a:off x="233605" y="1699096"/>
            <a:ext cx="8676789" cy="2606500"/>
          </a:xfrm>
          <a:prstGeom prst="rect">
            <a:avLst/>
          </a:prstGeom>
        </p:spPr>
      </p:pic>
      <p:sp>
        <p:nvSpPr>
          <p:cNvPr id="4" name="Google Shape;212;p32">
            <a:extLst>
              <a:ext uri="{FF2B5EF4-FFF2-40B4-BE49-F238E27FC236}">
                <a16:creationId xmlns:a16="http://schemas.microsoft.com/office/drawing/2014/main" id="{9EF115F1-C702-83D3-083C-153767169393}"/>
              </a:ext>
            </a:extLst>
          </p:cNvPr>
          <p:cNvSpPr/>
          <p:nvPr/>
        </p:nvSpPr>
        <p:spPr>
          <a:xfrm>
            <a:off x="7729015" y="-487236"/>
            <a:ext cx="2189221" cy="2015685"/>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97A577D9-E097-3690-6E38-3F77E3D71D17}"/>
              </a:ext>
            </a:extLst>
          </p:cNvPr>
          <p:cNvSpPr/>
          <p:nvPr/>
        </p:nvSpPr>
        <p:spPr>
          <a:xfrm>
            <a:off x="300350" y="4478558"/>
            <a:ext cx="453862" cy="440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F34A14FE-99B8-7E4E-A9B2-ECB9786A620A}"/>
              </a:ext>
            </a:extLst>
          </p:cNvPr>
          <p:cNvSpPr/>
          <p:nvPr/>
        </p:nvSpPr>
        <p:spPr>
          <a:xfrm rot="1140616">
            <a:off x="271188" y="146038"/>
            <a:ext cx="420490" cy="376273"/>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5966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F4A44EB-3283-4B06-C142-552089FFFCFB}"/>
              </a:ext>
            </a:extLst>
          </p:cNvPr>
          <p:cNvPicPr>
            <a:picLocks noChangeAspect="1"/>
          </p:cNvPicPr>
          <p:nvPr/>
        </p:nvPicPr>
        <p:blipFill>
          <a:blip r:embed="rId2"/>
          <a:stretch>
            <a:fillRect/>
          </a:stretch>
        </p:blipFill>
        <p:spPr>
          <a:xfrm>
            <a:off x="656678" y="981214"/>
            <a:ext cx="7830643" cy="3982006"/>
          </a:xfrm>
          <a:prstGeom prst="rect">
            <a:avLst/>
          </a:prstGeom>
        </p:spPr>
      </p:pic>
      <p:sp>
        <p:nvSpPr>
          <p:cNvPr id="12" name="Subtitle 5">
            <a:extLst>
              <a:ext uri="{FF2B5EF4-FFF2-40B4-BE49-F238E27FC236}">
                <a16:creationId xmlns:a16="http://schemas.microsoft.com/office/drawing/2014/main" id="{DE8B719B-1C0F-4A41-B564-657500B8CEA3}"/>
              </a:ext>
            </a:extLst>
          </p:cNvPr>
          <p:cNvSpPr txBox="1">
            <a:spLocks/>
          </p:cNvSpPr>
          <p:nvPr/>
        </p:nvSpPr>
        <p:spPr>
          <a:xfrm>
            <a:off x="380441" y="367165"/>
            <a:ext cx="4298348"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4) Prediction and output:</a:t>
            </a:r>
            <a:endParaRPr lang="en-IN" dirty="0">
              <a:solidFill>
                <a:srgbClr val="FFFFFF"/>
              </a:solidFill>
            </a:endParaRPr>
          </a:p>
        </p:txBody>
      </p:sp>
      <p:sp>
        <p:nvSpPr>
          <p:cNvPr id="4" name="Google Shape;214;p32">
            <a:extLst>
              <a:ext uri="{FF2B5EF4-FFF2-40B4-BE49-F238E27FC236}">
                <a16:creationId xmlns:a16="http://schemas.microsoft.com/office/drawing/2014/main" id="{44AE01C3-2747-4E9D-9EA8-0FA63B5F9929}"/>
              </a:ext>
            </a:extLst>
          </p:cNvPr>
          <p:cNvSpPr/>
          <p:nvPr/>
        </p:nvSpPr>
        <p:spPr>
          <a:xfrm>
            <a:off x="8487321" y="-292171"/>
            <a:ext cx="1056300" cy="105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F4E63D7B-5921-1B89-9601-07E72BA6B1D6}"/>
              </a:ext>
            </a:extLst>
          </p:cNvPr>
          <p:cNvSpPr/>
          <p:nvPr/>
        </p:nvSpPr>
        <p:spPr>
          <a:xfrm>
            <a:off x="149736" y="4629497"/>
            <a:ext cx="314893" cy="29367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91745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5">
            <a:extLst>
              <a:ext uri="{FF2B5EF4-FFF2-40B4-BE49-F238E27FC236}">
                <a16:creationId xmlns:a16="http://schemas.microsoft.com/office/drawing/2014/main" id="{DE8B719B-1C0F-4A41-B564-657500B8CEA3}"/>
              </a:ext>
            </a:extLst>
          </p:cNvPr>
          <p:cNvSpPr txBox="1">
            <a:spLocks/>
          </p:cNvSpPr>
          <p:nvPr/>
        </p:nvSpPr>
        <p:spPr>
          <a:xfrm>
            <a:off x="380441" y="714236"/>
            <a:ext cx="4298348" cy="396964"/>
          </a:xfrm>
          <a:prstGeom prst="rect">
            <a:avLst/>
          </a:prstGeom>
          <a:noFill/>
          <a:ln>
            <a:solidFill>
              <a:srgbClr val="FFFFFF"/>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1pPr>
            <a:lvl2pPr marL="914400" marR="0" lvl="1"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2pPr>
            <a:lvl3pPr marL="1371600" marR="0" lvl="2"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3pPr>
            <a:lvl4pPr marL="1828800" marR="0" lvl="3"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4pPr>
            <a:lvl5pPr marL="2286000" marR="0" lvl="4"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5pPr>
            <a:lvl6pPr marL="2743200" marR="0" lvl="5"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6pPr>
            <a:lvl7pPr marL="3200400" marR="0" lvl="6"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7pPr>
            <a:lvl8pPr marL="3657600" marR="0" lvl="7"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8pPr>
            <a:lvl9pPr marL="4114800" marR="0" lvl="8" indent="-330200" algn="l" rtl="0">
              <a:lnSpc>
                <a:spcPct val="100000"/>
              </a:lnSpc>
              <a:spcBef>
                <a:spcPts val="0"/>
              </a:spcBef>
              <a:spcAft>
                <a:spcPts val="0"/>
              </a:spcAft>
              <a:buClr>
                <a:schemeClr val="dk1"/>
              </a:buClr>
              <a:buSzPts val="1600"/>
              <a:buFont typeface="Palanquin"/>
              <a:buNone/>
              <a:defRPr sz="1600" b="0" i="0" u="none" strike="noStrike" cap="none">
                <a:solidFill>
                  <a:schemeClr val="dk1"/>
                </a:solidFill>
                <a:latin typeface="Palanquin"/>
                <a:ea typeface="Palanquin"/>
                <a:cs typeface="Palanquin"/>
                <a:sym typeface="Palanquin"/>
              </a:defRPr>
            </a:lvl9pPr>
          </a:lstStyle>
          <a:p>
            <a:pPr algn="l"/>
            <a:r>
              <a:rPr lang="en-US" dirty="0">
                <a:solidFill>
                  <a:srgbClr val="FFFFFF"/>
                </a:solidFill>
              </a:rPr>
              <a:t>5) Final output:</a:t>
            </a:r>
            <a:endParaRPr lang="en-IN" dirty="0">
              <a:solidFill>
                <a:srgbClr val="FFFFFF"/>
              </a:solidFill>
            </a:endParaRPr>
          </a:p>
        </p:txBody>
      </p:sp>
      <p:pic>
        <p:nvPicPr>
          <p:cNvPr id="3" name="Picture 2">
            <a:extLst>
              <a:ext uri="{FF2B5EF4-FFF2-40B4-BE49-F238E27FC236}">
                <a16:creationId xmlns:a16="http://schemas.microsoft.com/office/drawing/2014/main" id="{2BA053B5-5B2C-516B-3305-AB464A39889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0441" y="1527983"/>
            <a:ext cx="7208078" cy="1174167"/>
          </a:xfrm>
          <a:prstGeom prst="rect">
            <a:avLst/>
          </a:prstGeom>
        </p:spPr>
      </p:pic>
      <p:pic>
        <p:nvPicPr>
          <p:cNvPr id="5" name="Picture 4">
            <a:extLst>
              <a:ext uri="{FF2B5EF4-FFF2-40B4-BE49-F238E27FC236}">
                <a16:creationId xmlns:a16="http://schemas.microsoft.com/office/drawing/2014/main" id="{297DA01D-1225-75C0-E354-570275C749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80441" y="3084133"/>
            <a:ext cx="7016717" cy="1174168"/>
          </a:xfrm>
          <a:prstGeom prst="rect">
            <a:avLst/>
          </a:prstGeom>
        </p:spPr>
      </p:pic>
      <p:sp>
        <p:nvSpPr>
          <p:cNvPr id="6" name="Rectangle 5">
            <a:extLst>
              <a:ext uri="{FF2B5EF4-FFF2-40B4-BE49-F238E27FC236}">
                <a16:creationId xmlns:a16="http://schemas.microsoft.com/office/drawing/2014/main" id="{DA2F0B6F-3D73-C179-0B52-33ACB558FD33}"/>
              </a:ext>
            </a:extLst>
          </p:cNvPr>
          <p:cNvSpPr/>
          <p:nvPr/>
        </p:nvSpPr>
        <p:spPr>
          <a:xfrm>
            <a:off x="8172428" y="4258301"/>
            <a:ext cx="591131" cy="5346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212;p32">
            <a:extLst>
              <a:ext uri="{FF2B5EF4-FFF2-40B4-BE49-F238E27FC236}">
                <a16:creationId xmlns:a16="http://schemas.microsoft.com/office/drawing/2014/main" id="{FBDBBF3E-CE2A-5C87-88E5-C02F59858C0B}"/>
              </a:ext>
            </a:extLst>
          </p:cNvPr>
          <p:cNvSpPr/>
          <p:nvPr/>
        </p:nvSpPr>
        <p:spPr>
          <a:xfrm>
            <a:off x="-266448" y="-265016"/>
            <a:ext cx="933893" cy="8551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68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D6B47FE-34B9-F802-7955-0FF26A301652}"/>
              </a:ext>
            </a:extLst>
          </p:cNvPr>
          <p:cNvSpPr>
            <a:spLocks noGrp="1"/>
          </p:cNvSpPr>
          <p:nvPr>
            <p:ph type="subTitle" idx="1"/>
          </p:nvPr>
        </p:nvSpPr>
        <p:spPr>
          <a:xfrm>
            <a:off x="220257" y="840981"/>
            <a:ext cx="8676787" cy="4138161"/>
          </a:xfrm>
        </p:spPr>
        <p:txBody>
          <a:bodyPr/>
          <a:lstStyle/>
          <a:p>
            <a:pPr algn="l"/>
            <a:r>
              <a:rPr lang="en-US" sz="1550" dirty="0">
                <a:solidFill>
                  <a:srgbClr val="FFFFFF"/>
                </a:solidFill>
              </a:rPr>
              <a:t>State-of-the-art technologies in NLP allow us to analyze natural languages on different layers: from</a:t>
            </a:r>
          </a:p>
          <a:p>
            <a:pPr algn="l"/>
            <a:r>
              <a:rPr lang="en-US" sz="1550" dirty="0">
                <a:solidFill>
                  <a:srgbClr val="FFFFFF"/>
                </a:solidFill>
              </a:rPr>
              <a:t>simple segmentation of textual information to more sophisticated methods of sentiment</a:t>
            </a:r>
          </a:p>
          <a:p>
            <a:pPr algn="l"/>
            <a:r>
              <a:rPr lang="en-US" sz="1550" dirty="0">
                <a:solidFill>
                  <a:srgbClr val="FFFFFF"/>
                </a:solidFill>
              </a:rPr>
              <a:t>categorizations.</a:t>
            </a:r>
          </a:p>
          <a:p>
            <a:pPr algn="l"/>
            <a:endParaRPr lang="en-US" sz="1550" dirty="0">
              <a:solidFill>
                <a:srgbClr val="FFFFFF"/>
              </a:solidFill>
            </a:endParaRPr>
          </a:p>
          <a:p>
            <a:pPr algn="l"/>
            <a:r>
              <a:rPr lang="en-US" sz="1550" dirty="0">
                <a:solidFill>
                  <a:srgbClr val="FFFFFF"/>
                </a:solidFill>
              </a:rPr>
              <a:t>The algorithms of sentiment analysis mostly focus on defining opinions, attitudes, and even</a:t>
            </a:r>
          </a:p>
          <a:p>
            <a:pPr algn="l"/>
            <a:r>
              <a:rPr lang="en-US" sz="1550" dirty="0">
                <a:solidFill>
                  <a:srgbClr val="FFFFFF"/>
                </a:solidFill>
              </a:rPr>
              <a:t>emoticons in a corpus of texts.</a:t>
            </a:r>
          </a:p>
          <a:p>
            <a:pPr algn="l"/>
            <a:endParaRPr lang="en-US" sz="1550" dirty="0">
              <a:solidFill>
                <a:srgbClr val="FFFFFF"/>
              </a:solidFill>
            </a:endParaRPr>
          </a:p>
          <a:p>
            <a:pPr algn="l"/>
            <a:r>
              <a:rPr lang="en-US" sz="1550" dirty="0">
                <a:solidFill>
                  <a:srgbClr val="FFFFFF"/>
                </a:solidFill>
              </a:rPr>
              <a:t>Sentiment analysis can be applied to countless aspects of business, from brand monitoring and</a:t>
            </a:r>
          </a:p>
          <a:p>
            <a:pPr algn="l"/>
            <a:r>
              <a:rPr lang="en-US" sz="1550" dirty="0">
                <a:solidFill>
                  <a:srgbClr val="FFFFFF"/>
                </a:solidFill>
              </a:rPr>
              <a:t>product analytics, to customer service and market research. By incorporating it into their existing</a:t>
            </a:r>
          </a:p>
          <a:p>
            <a:pPr algn="l"/>
            <a:r>
              <a:rPr lang="en-US" sz="1550" dirty="0">
                <a:solidFill>
                  <a:srgbClr val="FFFFFF"/>
                </a:solidFill>
              </a:rPr>
              <a:t>systems and analytics, leading brands (not to mention entire cities) are able to work faster, with</a:t>
            </a:r>
          </a:p>
          <a:p>
            <a:pPr algn="l"/>
            <a:r>
              <a:rPr lang="en-US" sz="1550" dirty="0">
                <a:solidFill>
                  <a:srgbClr val="FFFFFF"/>
                </a:solidFill>
              </a:rPr>
              <a:t>more accuracy, toward more useful ends.</a:t>
            </a:r>
          </a:p>
          <a:p>
            <a:pPr algn="l"/>
            <a:endParaRPr lang="en-US" sz="1550" dirty="0">
              <a:solidFill>
                <a:srgbClr val="FFFFFF"/>
              </a:solidFill>
            </a:endParaRPr>
          </a:p>
          <a:p>
            <a:pPr algn="l"/>
            <a:r>
              <a:rPr lang="en-US" sz="1550" dirty="0">
                <a:solidFill>
                  <a:srgbClr val="FFFFFF"/>
                </a:solidFill>
              </a:rPr>
              <a:t>Ultimately, sentiment analysis enables us to glean new insights, better understand our customers,</a:t>
            </a:r>
          </a:p>
          <a:p>
            <a:pPr algn="l"/>
            <a:r>
              <a:rPr lang="en-US" sz="1550" dirty="0">
                <a:solidFill>
                  <a:srgbClr val="FFFFFF"/>
                </a:solidFill>
              </a:rPr>
              <a:t>and empower our own teams more effectively so that they do better and more productive work.</a:t>
            </a:r>
          </a:p>
          <a:p>
            <a:pPr algn="l"/>
            <a:endParaRPr lang="en-IN" sz="1550" dirty="0">
              <a:solidFill>
                <a:srgbClr val="FFFFFF"/>
              </a:solidFill>
            </a:endParaRPr>
          </a:p>
        </p:txBody>
      </p:sp>
      <p:sp>
        <p:nvSpPr>
          <p:cNvPr id="4" name="Title 3">
            <a:extLst>
              <a:ext uri="{FF2B5EF4-FFF2-40B4-BE49-F238E27FC236}">
                <a16:creationId xmlns:a16="http://schemas.microsoft.com/office/drawing/2014/main" id="{5B47BB40-6713-0DA9-DEFD-C1F5333B33E7}"/>
              </a:ext>
            </a:extLst>
          </p:cNvPr>
          <p:cNvSpPr>
            <a:spLocks noGrp="1"/>
          </p:cNvSpPr>
          <p:nvPr>
            <p:ph type="title" idx="2"/>
          </p:nvPr>
        </p:nvSpPr>
        <p:spPr>
          <a:xfrm>
            <a:off x="572170" y="243704"/>
            <a:ext cx="7717500" cy="572700"/>
          </a:xfrm>
        </p:spPr>
        <p:txBody>
          <a:bodyPr/>
          <a:lstStyle/>
          <a:p>
            <a:r>
              <a:rPr lang="en-US" dirty="0">
                <a:solidFill>
                  <a:srgbClr val="FFFFFF"/>
                </a:solidFill>
              </a:rPr>
              <a:t>Conclusion</a:t>
            </a:r>
            <a:endParaRPr lang="en-IN" dirty="0">
              <a:solidFill>
                <a:srgbClr val="FFFFFF"/>
              </a:solidFill>
            </a:endParaRPr>
          </a:p>
        </p:txBody>
      </p:sp>
      <p:pic>
        <p:nvPicPr>
          <p:cNvPr id="12" name="Picture 11">
            <a:extLst>
              <a:ext uri="{FF2B5EF4-FFF2-40B4-BE49-F238E27FC236}">
                <a16:creationId xmlns:a16="http://schemas.microsoft.com/office/drawing/2014/main" id="{6320F15F-82C8-AC84-9915-F8856AFB51E3}"/>
              </a:ext>
            </a:extLst>
          </p:cNvPr>
          <p:cNvPicPr>
            <a:picLocks noChangeAspect="1"/>
          </p:cNvPicPr>
          <p:nvPr/>
        </p:nvPicPr>
        <p:blipFill>
          <a:blip r:embed="rId2"/>
          <a:stretch>
            <a:fillRect/>
          </a:stretch>
        </p:blipFill>
        <p:spPr>
          <a:xfrm>
            <a:off x="2903387" y="195880"/>
            <a:ext cx="595946" cy="595946"/>
          </a:xfrm>
          <a:prstGeom prst="rect">
            <a:avLst/>
          </a:prstGeom>
        </p:spPr>
      </p:pic>
      <p:sp>
        <p:nvSpPr>
          <p:cNvPr id="13" name="Google Shape;212;p32">
            <a:extLst>
              <a:ext uri="{FF2B5EF4-FFF2-40B4-BE49-F238E27FC236}">
                <a16:creationId xmlns:a16="http://schemas.microsoft.com/office/drawing/2014/main" id="{A5D09236-F730-4A49-081F-6FC0B3EA21A3}"/>
              </a:ext>
            </a:extLst>
          </p:cNvPr>
          <p:cNvSpPr/>
          <p:nvPr/>
        </p:nvSpPr>
        <p:spPr>
          <a:xfrm>
            <a:off x="8289670" y="209669"/>
            <a:ext cx="473206" cy="40748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a:extLst>
              <a:ext uri="{FF2B5EF4-FFF2-40B4-BE49-F238E27FC236}">
                <a16:creationId xmlns:a16="http://schemas.microsoft.com/office/drawing/2014/main" id="{2E79AC09-EBEB-4DDE-B7F1-651AD320E24F}"/>
              </a:ext>
            </a:extLst>
          </p:cNvPr>
          <p:cNvSpPr/>
          <p:nvPr/>
        </p:nvSpPr>
        <p:spPr>
          <a:xfrm>
            <a:off x="7101617" y="4525278"/>
            <a:ext cx="347074" cy="307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Isosceles Triangle 14">
            <a:extLst>
              <a:ext uri="{FF2B5EF4-FFF2-40B4-BE49-F238E27FC236}">
                <a16:creationId xmlns:a16="http://schemas.microsoft.com/office/drawing/2014/main" id="{73DC3716-12F4-7048-EF93-8FC4ECCED5DC}"/>
              </a:ext>
            </a:extLst>
          </p:cNvPr>
          <p:cNvSpPr/>
          <p:nvPr/>
        </p:nvSpPr>
        <p:spPr>
          <a:xfrm rot="17954991">
            <a:off x="37177" y="4431891"/>
            <a:ext cx="527824" cy="394583"/>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7A954F1D-C292-ACCF-9355-7284D8FEA143}"/>
              </a:ext>
            </a:extLst>
          </p:cNvPr>
          <p:cNvSpPr/>
          <p:nvPr/>
        </p:nvSpPr>
        <p:spPr>
          <a:xfrm>
            <a:off x="199573" y="334260"/>
            <a:ext cx="213581" cy="18021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3448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103F4-9F11-56D8-E84E-E14842CBB808}"/>
              </a:ext>
            </a:extLst>
          </p:cNvPr>
          <p:cNvSpPr>
            <a:spLocks noGrp="1"/>
          </p:cNvSpPr>
          <p:nvPr>
            <p:ph type="title" idx="2"/>
          </p:nvPr>
        </p:nvSpPr>
        <p:spPr>
          <a:xfrm>
            <a:off x="3313394" y="1999050"/>
            <a:ext cx="2353215" cy="572700"/>
          </a:xfrm>
        </p:spPr>
        <p:txBody>
          <a:bodyPr/>
          <a:lstStyle/>
          <a:p>
            <a:r>
              <a:rPr lang="en-US" sz="3200" dirty="0">
                <a:solidFill>
                  <a:srgbClr val="FFFFFF"/>
                </a:solidFill>
              </a:rPr>
              <a:t>THANK YOU</a:t>
            </a:r>
            <a:endParaRPr lang="en-IN" sz="3200" dirty="0">
              <a:solidFill>
                <a:srgbClr val="FFFFFF"/>
              </a:solidFill>
            </a:endParaRPr>
          </a:p>
        </p:txBody>
      </p:sp>
    </p:spTree>
    <p:extLst>
      <p:ext uri="{BB962C8B-B14F-4D97-AF65-F5344CB8AC3E}">
        <p14:creationId xmlns:p14="http://schemas.microsoft.com/office/powerpoint/2010/main" val="320601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a:hlinkClick r:id="rId3" action="ppaction://hlinksldjump"/>
          </p:cNvPr>
          <p:cNvSpPr/>
          <p:nvPr/>
        </p:nvSpPr>
        <p:spPr>
          <a:xfrm>
            <a:off x="198444" y="1654067"/>
            <a:ext cx="817200" cy="8172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a:hlinkClick r:id="" action="ppaction://noaction"/>
          </p:cNvPr>
          <p:cNvSpPr/>
          <p:nvPr/>
        </p:nvSpPr>
        <p:spPr>
          <a:xfrm>
            <a:off x="4809509" y="3477213"/>
            <a:ext cx="817200" cy="817200"/>
          </a:xfrm>
          <a:prstGeom prst="ellipse">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a:hlinkClick r:id="" action="ppaction://noaction"/>
          </p:cNvPr>
          <p:cNvSpPr/>
          <p:nvPr/>
        </p:nvSpPr>
        <p:spPr>
          <a:xfrm>
            <a:off x="512136" y="3490417"/>
            <a:ext cx="817200" cy="8172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a:hlinkClick r:id="" action="ppaction://noaction"/>
          </p:cNvPr>
          <p:cNvSpPr/>
          <p:nvPr/>
        </p:nvSpPr>
        <p:spPr>
          <a:xfrm>
            <a:off x="6095933" y="1634850"/>
            <a:ext cx="817200" cy="817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a:hlinkClick r:id="" action="ppaction://noaction"/>
          </p:cNvPr>
          <p:cNvSpPr/>
          <p:nvPr/>
        </p:nvSpPr>
        <p:spPr>
          <a:xfrm>
            <a:off x="3321138" y="1634850"/>
            <a:ext cx="817200" cy="817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txBox="1">
            <a:spLocks noGrp="1"/>
          </p:cNvSpPr>
          <p:nvPr>
            <p:ph type="title"/>
          </p:nvPr>
        </p:nvSpPr>
        <p:spPr>
          <a:xfrm>
            <a:off x="713225" y="504158"/>
            <a:ext cx="7717500" cy="6080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rPr>
              <a:t>Why perform Sentiment Analysis? (With Examples)</a:t>
            </a:r>
            <a:endParaRPr sz="2400" dirty="0">
              <a:solidFill>
                <a:srgbClr val="FFFFFF"/>
              </a:solidFill>
            </a:endParaRPr>
          </a:p>
        </p:txBody>
      </p:sp>
      <p:sp>
        <p:nvSpPr>
          <p:cNvPr id="229" name="Google Shape;229;p33">
            <a:hlinkClick r:id="rId3" action="ppaction://hlinksldjump"/>
          </p:cNvPr>
          <p:cNvSpPr txBox="1">
            <a:spLocks noGrp="1"/>
          </p:cNvSpPr>
          <p:nvPr>
            <p:ph type="title" idx="2"/>
          </p:nvPr>
        </p:nvSpPr>
        <p:spPr>
          <a:xfrm>
            <a:off x="145344" y="1583061"/>
            <a:ext cx="9234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01</a:t>
            </a:r>
            <a:endParaRPr dirty="0">
              <a:solidFill>
                <a:srgbClr val="FFFFFF"/>
              </a:solidFill>
            </a:endParaRPr>
          </a:p>
        </p:txBody>
      </p:sp>
      <p:sp>
        <p:nvSpPr>
          <p:cNvPr id="230" name="Google Shape;230;p33">
            <a:hlinkClick r:id="rId3" action="ppaction://hlinksldjump"/>
          </p:cNvPr>
          <p:cNvSpPr txBox="1">
            <a:spLocks noGrp="1"/>
          </p:cNvSpPr>
          <p:nvPr>
            <p:ph type="title" idx="3"/>
          </p:nvPr>
        </p:nvSpPr>
        <p:spPr>
          <a:xfrm>
            <a:off x="805321" y="1370694"/>
            <a:ext cx="2587478" cy="4082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FFFF"/>
                </a:solidFill>
              </a:rPr>
              <a:t>CUSTOMER FEEDBACK</a:t>
            </a:r>
          </a:p>
        </p:txBody>
      </p:sp>
      <p:sp>
        <p:nvSpPr>
          <p:cNvPr id="231" name="Google Shape;231;p33">
            <a:hlinkClick r:id="rId3" action="ppaction://hlinksldjump"/>
          </p:cNvPr>
          <p:cNvSpPr txBox="1">
            <a:spLocks noGrp="1"/>
          </p:cNvSpPr>
          <p:nvPr>
            <p:ph type="subTitle" idx="1"/>
          </p:nvPr>
        </p:nvSpPr>
        <p:spPr>
          <a:xfrm>
            <a:off x="969073" y="1717645"/>
            <a:ext cx="2351966" cy="8541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rPr>
              <a:t>Feedback through various mediums like Twitter and Facebook, uses sentiment analysis algorithms on those text snippets to understand the customers' attitude towards a product.</a:t>
            </a:r>
            <a:endParaRPr sz="1100" dirty="0">
              <a:solidFill>
                <a:srgbClr val="FFFFFF"/>
              </a:solidFill>
            </a:endParaRPr>
          </a:p>
        </p:txBody>
      </p:sp>
      <p:sp>
        <p:nvSpPr>
          <p:cNvPr id="232" name="Google Shape;232;p33">
            <a:hlinkClick r:id="" action="ppaction://noaction"/>
          </p:cNvPr>
          <p:cNvSpPr txBox="1">
            <a:spLocks noGrp="1"/>
          </p:cNvSpPr>
          <p:nvPr>
            <p:ph type="title" idx="4"/>
          </p:nvPr>
        </p:nvSpPr>
        <p:spPr>
          <a:xfrm>
            <a:off x="462873" y="3416617"/>
            <a:ext cx="9234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04</a:t>
            </a:r>
            <a:endParaRPr dirty="0">
              <a:solidFill>
                <a:srgbClr val="FFFFFF"/>
              </a:solidFill>
            </a:endParaRPr>
          </a:p>
        </p:txBody>
      </p:sp>
      <p:sp>
        <p:nvSpPr>
          <p:cNvPr id="233" name="Google Shape;233;p33">
            <a:hlinkClick r:id="" action="ppaction://noaction"/>
          </p:cNvPr>
          <p:cNvSpPr txBox="1">
            <a:spLocks noGrp="1"/>
          </p:cNvSpPr>
          <p:nvPr>
            <p:ph type="title" idx="5"/>
          </p:nvPr>
        </p:nvSpPr>
        <p:spPr>
          <a:xfrm>
            <a:off x="1362654" y="3378542"/>
            <a:ext cx="3209346" cy="7124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FFFF"/>
                </a:solidFill>
              </a:rPr>
              <a:t>ASPECT-BASED SENTIMENT ANALYSIS (ABSA)</a:t>
            </a:r>
          </a:p>
        </p:txBody>
      </p:sp>
      <p:sp>
        <p:nvSpPr>
          <p:cNvPr id="234" name="Google Shape;234;p33">
            <a:hlinkClick r:id="" action="ppaction://noaction"/>
          </p:cNvPr>
          <p:cNvSpPr txBox="1">
            <a:spLocks noGrp="1"/>
          </p:cNvSpPr>
          <p:nvPr>
            <p:ph type="subTitle" idx="6"/>
          </p:nvPr>
        </p:nvSpPr>
        <p:spPr>
          <a:xfrm>
            <a:off x="1406079" y="3951715"/>
            <a:ext cx="2348720" cy="10140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FFFFF"/>
                </a:solidFill>
              </a:rPr>
              <a:t>can be used to analyze customer feedback by associating specific sentiments with different aspects of a product or service.</a:t>
            </a:r>
          </a:p>
          <a:p>
            <a:pPr marL="0" lvl="0" indent="0" algn="l" rtl="0">
              <a:spcBef>
                <a:spcPts val="0"/>
              </a:spcBef>
              <a:spcAft>
                <a:spcPts val="0"/>
              </a:spcAft>
              <a:buNone/>
            </a:pPr>
            <a:endParaRPr sz="1200" dirty="0">
              <a:solidFill>
                <a:srgbClr val="FFFFFF"/>
              </a:solidFill>
            </a:endParaRPr>
          </a:p>
        </p:txBody>
      </p:sp>
      <p:sp>
        <p:nvSpPr>
          <p:cNvPr id="235" name="Google Shape;235;p33">
            <a:hlinkClick r:id="" action="ppaction://noaction"/>
          </p:cNvPr>
          <p:cNvSpPr txBox="1">
            <a:spLocks noGrp="1"/>
          </p:cNvSpPr>
          <p:nvPr>
            <p:ph type="title" idx="7"/>
          </p:nvPr>
        </p:nvSpPr>
        <p:spPr>
          <a:xfrm>
            <a:off x="3254698" y="1574834"/>
            <a:ext cx="9234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02</a:t>
            </a:r>
            <a:endParaRPr dirty="0">
              <a:solidFill>
                <a:srgbClr val="FFFFFF"/>
              </a:solidFill>
            </a:endParaRPr>
          </a:p>
        </p:txBody>
      </p:sp>
      <p:sp>
        <p:nvSpPr>
          <p:cNvPr id="236" name="Google Shape;236;p33">
            <a:hlinkClick r:id="" action="ppaction://noaction"/>
          </p:cNvPr>
          <p:cNvSpPr txBox="1">
            <a:spLocks noGrp="1"/>
          </p:cNvSpPr>
          <p:nvPr>
            <p:ph type="title" idx="8"/>
          </p:nvPr>
        </p:nvSpPr>
        <p:spPr>
          <a:xfrm>
            <a:off x="4118601" y="1381164"/>
            <a:ext cx="2283602" cy="4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FFFF"/>
                </a:solidFill>
              </a:rPr>
              <a:t>MARKET RESEARCH</a:t>
            </a:r>
          </a:p>
        </p:txBody>
      </p:sp>
      <p:sp>
        <p:nvSpPr>
          <p:cNvPr id="237" name="Google Shape;237;p33">
            <a:hlinkClick r:id="" action="ppaction://noaction"/>
          </p:cNvPr>
          <p:cNvSpPr txBox="1">
            <a:spLocks noGrp="1"/>
          </p:cNvSpPr>
          <p:nvPr>
            <p:ph type="subTitle" idx="9"/>
          </p:nvPr>
        </p:nvSpPr>
        <p:spPr>
          <a:xfrm>
            <a:off x="4163385" y="1701248"/>
            <a:ext cx="1790737" cy="11414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rPr>
              <a:t>Sentiment analysis can help monitor online conversations about a specific marketing campaign, so you can see how it’s performing.</a:t>
            </a:r>
          </a:p>
        </p:txBody>
      </p:sp>
      <p:sp>
        <p:nvSpPr>
          <p:cNvPr id="238" name="Google Shape;238;p33">
            <a:hlinkClick r:id="" action="ppaction://noaction"/>
          </p:cNvPr>
          <p:cNvSpPr txBox="1">
            <a:spLocks noGrp="1"/>
          </p:cNvSpPr>
          <p:nvPr>
            <p:ph type="title" idx="13"/>
          </p:nvPr>
        </p:nvSpPr>
        <p:spPr>
          <a:xfrm>
            <a:off x="4756409" y="3403413"/>
            <a:ext cx="9234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05</a:t>
            </a:r>
            <a:endParaRPr dirty="0">
              <a:solidFill>
                <a:srgbClr val="FFFFFF"/>
              </a:solidFill>
            </a:endParaRPr>
          </a:p>
        </p:txBody>
      </p:sp>
      <p:sp>
        <p:nvSpPr>
          <p:cNvPr id="239" name="Google Shape;239;p33">
            <a:hlinkClick r:id="" action="ppaction://noaction"/>
          </p:cNvPr>
          <p:cNvSpPr txBox="1">
            <a:spLocks noGrp="1"/>
          </p:cNvSpPr>
          <p:nvPr>
            <p:ph type="title" idx="14"/>
          </p:nvPr>
        </p:nvSpPr>
        <p:spPr>
          <a:xfrm>
            <a:off x="5660027" y="3378542"/>
            <a:ext cx="1684500" cy="4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FFFF"/>
                </a:solidFill>
              </a:rPr>
              <a:t>PREDICTIONS </a:t>
            </a:r>
          </a:p>
        </p:txBody>
      </p:sp>
      <p:sp>
        <p:nvSpPr>
          <p:cNvPr id="240" name="Google Shape;240;p33">
            <a:hlinkClick r:id="" action="ppaction://noaction"/>
          </p:cNvPr>
          <p:cNvSpPr txBox="1">
            <a:spLocks noGrp="1"/>
          </p:cNvSpPr>
          <p:nvPr>
            <p:ph type="subTitle" idx="15"/>
          </p:nvPr>
        </p:nvSpPr>
        <p:spPr>
          <a:xfrm>
            <a:off x="5660027" y="3793718"/>
            <a:ext cx="2688952" cy="9479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FFFFF"/>
                </a:solidFill>
              </a:rPr>
              <a:t>With sentiment analysis or opinion mining , we can gather thousands of news and tweets for a company to predict its market.</a:t>
            </a:r>
            <a:endParaRPr sz="1200" dirty="0">
              <a:solidFill>
                <a:srgbClr val="FFFFFF"/>
              </a:solidFill>
            </a:endParaRPr>
          </a:p>
        </p:txBody>
      </p:sp>
      <p:sp>
        <p:nvSpPr>
          <p:cNvPr id="241" name="Google Shape;241;p33">
            <a:hlinkClick r:id="" action="ppaction://noaction"/>
          </p:cNvPr>
          <p:cNvSpPr txBox="1">
            <a:spLocks noGrp="1"/>
          </p:cNvSpPr>
          <p:nvPr>
            <p:ph type="title" idx="16"/>
          </p:nvPr>
        </p:nvSpPr>
        <p:spPr>
          <a:xfrm>
            <a:off x="6025323" y="1556292"/>
            <a:ext cx="923400" cy="9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03</a:t>
            </a:r>
            <a:endParaRPr dirty="0">
              <a:solidFill>
                <a:srgbClr val="FFFFFF"/>
              </a:solidFill>
            </a:endParaRPr>
          </a:p>
        </p:txBody>
      </p:sp>
      <p:sp>
        <p:nvSpPr>
          <p:cNvPr id="242" name="Google Shape;242;p33">
            <a:hlinkClick r:id="" action="ppaction://noaction"/>
          </p:cNvPr>
          <p:cNvSpPr txBox="1">
            <a:spLocks noGrp="1"/>
          </p:cNvSpPr>
          <p:nvPr>
            <p:ph type="title" idx="17"/>
          </p:nvPr>
        </p:nvSpPr>
        <p:spPr>
          <a:xfrm>
            <a:off x="6758529" y="1387650"/>
            <a:ext cx="2357025" cy="4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rgbClr val="FFFFFF"/>
                </a:solidFill>
              </a:rPr>
              <a:t>BRAND MONITORING</a:t>
            </a:r>
          </a:p>
        </p:txBody>
      </p:sp>
      <p:sp>
        <p:nvSpPr>
          <p:cNvPr id="243" name="Google Shape;243;p33">
            <a:hlinkClick r:id="" action="ppaction://noaction"/>
          </p:cNvPr>
          <p:cNvSpPr txBox="1">
            <a:spLocks noGrp="1"/>
          </p:cNvSpPr>
          <p:nvPr>
            <p:ph type="subTitle" idx="18"/>
          </p:nvPr>
        </p:nvSpPr>
        <p:spPr>
          <a:xfrm>
            <a:off x="6900340" y="1717645"/>
            <a:ext cx="2297056" cy="1055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rgbClr val="FFFFFF"/>
                </a:solidFill>
              </a:rPr>
              <a:t>Sentiment analysis is an excellent tool to keep a close eye on your brand’s reputation, find out what is right or wrong about your business, and understand more about your customers.</a:t>
            </a:r>
            <a:endParaRPr sz="11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58"/>
          <p:cNvSpPr txBox="1">
            <a:spLocks noGrp="1"/>
          </p:cNvSpPr>
          <p:nvPr>
            <p:ph type="title" idx="2"/>
          </p:nvPr>
        </p:nvSpPr>
        <p:spPr>
          <a:xfrm>
            <a:off x="695858" y="349281"/>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rgbClr val="FFFFFF"/>
                </a:solidFill>
              </a:rPr>
              <a:t>Types of Sentiment Analysis</a:t>
            </a:r>
            <a:endParaRPr dirty="0">
              <a:solidFill>
                <a:srgbClr val="FFFFFF"/>
              </a:solidFill>
            </a:endParaRPr>
          </a:p>
        </p:txBody>
      </p:sp>
      <p:sp>
        <p:nvSpPr>
          <p:cNvPr id="818" name="Google Shape;818;p58"/>
          <p:cNvSpPr/>
          <p:nvPr/>
        </p:nvSpPr>
        <p:spPr>
          <a:xfrm rot="10800000" flipH="1">
            <a:off x="547325" y="3039169"/>
            <a:ext cx="331800" cy="331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8"/>
          <p:cNvSpPr/>
          <p:nvPr/>
        </p:nvSpPr>
        <p:spPr>
          <a:xfrm rot="10800000" flipH="1">
            <a:off x="8256225" y="190475"/>
            <a:ext cx="453300" cy="45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8"/>
          <p:cNvSpPr/>
          <p:nvPr/>
        </p:nvSpPr>
        <p:spPr>
          <a:xfrm rot="10800000" flipH="1">
            <a:off x="5989800" y="4801825"/>
            <a:ext cx="262800" cy="26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8"/>
          <p:cNvSpPr/>
          <p:nvPr/>
        </p:nvSpPr>
        <p:spPr>
          <a:xfrm rot="10800000" flipH="1">
            <a:off x="8430725" y="3370975"/>
            <a:ext cx="582300" cy="58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8"/>
          <p:cNvSpPr txBox="1">
            <a:spLocks noGrp="1"/>
          </p:cNvSpPr>
          <p:nvPr>
            <p:ph type="title"/>
          </p:nvPr>
        </p:nvSpPr>
        <p:spPr>
          <a:xfrm>
            <a:off x="1288854" y="3668725"/>
            <a:ext cx="2605200" cy="43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FFFFF"/>
                </a:solidFill>
              </a:rPr>
              <a:t>Emotion detection</a:t>
            </a:r>
            <a:endParaRPr dirty="0">
              <a:solidFill>
                <a:srgbClr val="FFFFFF"/>
              </a:solidFill>
            </a:endParaRPr>
          </a:p>
        </p:txBody>
      </p:sp>
      <p:sp>
        <p:nvSpPr>
          <p:cNvPr id="823" name="Google Shape;823;p58"/>
          <p:cNvSpPr txBox="1">
            <a:spLocks noGrp="1"/>
          </p:cNvSpPr>
          <p:nvPr>
            <p:ph type="subTitle" idx="1"/>
          </p:nvPr>
        </p:nvSpPr>
        <p:spPr>
          <a:xfrm>
            <a:off x="400050" y="3948104"/>
            <a:ext cx="3793498" cy="7635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FFFFFF"/>
                </a:solidFill>
              </a:rPr>
              <a:t>The sentiment happy, sad, anger, upset, jolly, pleasant, and so on come under emotion detection. It is also known as a lexicon method of sentiment analysis.</a:t>
            </a:r>
            <a:endParaRPr sz="1200" dirty="0">
              <a:solidFill>
                <a:srgbClr val="FFFFFF"/>
              </a:solidFill>
            </a:endParaRPr>
          </a:p>
        </p:txBody>
      </p:sp>
      <p:sp>
        <p:nvSpPr>
          <p:cNvPr id="824" name="Google Shape;824;p58"/>
          <p:cNvSpPr txBox="1">
            <a:spLocks noGrp="1"/>
          </p:cNvSpPr>
          <p:nvPr>
            <p:ph type="title" idx="3"/>
          </p:nvPr>
        </p:nvSpPr>
        <p:spPr>
          <a:xfrm>
            <a:off x="4749410" y="3668725"/>
            <a:ext cx="3994540" cy="43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FFFFF"/>
                </a:solidFill>
              </a:rPr>
              <a:t>Multilingual sentiment analysis</a:t>
            </a:r>
            <a:endParaRPr dirty="0">
              <a:solidFill>
                <a:srgbClr val="FFFFFF"/>
              </a:solidFill>
            </a:endParaRPr>
          </a:p>
        </p:txBody>
      </p:sp>
      <p:sp>
        <p:nvSpPr>
          <p:cNvPr id="825" name="Google Shape;825;p58"/>
          <p:cNvSpPr txBox="1">
            <a:spLocks noGrp="1"/>
          </p:cNvSpPr>
          <p:nvPr>
            <p:ph type="subTitle" idx="4"/>
          </p:nvPr>
        </p:nvSpPr>
        <p:spPr>
          <a:xfrm>
            <a:off x="5029591" y="3960901"/>
            <a:ext cx="3459625" cy="9174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solidFill>
                  <a:srgbClr val="FFFFFF"/>
                </a:solidFill>
              </a:rPr>
              <a:t>Multilingual consists of different languages where the classification needs to be done as positive, negative, and neutral. This is highly challenging and comparatively difficult.</a:t>
            </a:r>
          </a:p>
          <a:p>
            <a:pPr marL="0" lvl="0" indent="0" algn="ctr" rtl="0">
              <a:spcBef>
                <a:spcPts val="0"/>
              </a:spcBef>
              <a:spcAft>
                <a:spcPts val="0"/>
              </a:spcAft>
              <a:buNone/>
            </a:pPr>
            <a:endParaRPr sz="1100" dirty="0">
              <a:solidFill>
                <a:srgbClr val="FFFFFF"/>
              </a:solidFill>
            </a:endParaRPr>
          </a:p>
        </p:txBody>
      </p:sp>
      <p:sp>
        <p:nvSpPr>
          <p:cNvPr id="826" name="Google Shape;826;p58"/>
          <p:cNvSpPr txBox="1">
            <a:spLocks noGrp="1"/>
          </p:cNvSpPr>
          <p:nvPr>
            <p:ph type="title" idx="5"/>
          </p:nvPr>
        </p:nvSpPr>
        <p:spPr>
          <a:xfrm>
            <a:off x="57150" y="1858200"/>
            <a:ext cx="4136398" cy="43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dirty="0">
                <a:solidFill>
                  <a:srgbClr val="FFFFFF"/>
                </a:solidFill>
              </a:rPr>
              <a:t>Fine-grained sentiment analysis</a:t>
            </a:r>
            <a:endParaRPr dirty="0">
              <a:solidFill>
                <a:srgbClr val="FFFFFF"/>
              </a:solidFill>
            </a:endParaRPr>
          </a:p>
        </p:txBody>
      </p:sp>
      <p:sp>
        <p:nvSpPr>
          <p:cNvPr id="827" name="Google Shape;827;p58"/>
          <p:cNvSpPr txBox="1">
            <a:spLocks noGrp="1"/>
          </p:cNvSpPr>
          <p:nvPr>
            <p:ph type="subTitle" idx="6"/>
          </p:nvPr>
        </p:nvSpPr>
        <p:spPr>
          <a:xfrm>
            <a:off x="209550" y="2142475"/>
            <a:ext cx="4191000" cy="9924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FFFFFF"/>
                </a:solidFill>
              </a:rPr>
              <a:t>This depends on the polarity based. This category can be designed as very positive, positive, neutral, negative, very negative. The rating is done on the scale 1 to 5. If the rating is 5 then it is very positive, 2 then negative and 3 then neutral.</a:t>
            </a:r>
            <a:endParaRPr sz="1200" dirty="0">
              <a:solidFill>
                <a:srgbClr val="FFFFFF"/>
              </a:solidFill>
            </a:endParaRPr>
          </a:p>
        </p:txBody>
      </p:sp>
      <p:sp>
        <p:nvSpPr>
          <p:cNvPr id="828" name="Google Shape;828;p58"/>
          <p:cNvSpPr txBox="1">
            <a:spLocks noGrp="1"/>
          </p:cNvSpPr>
          <p:nvPr>
            <p:ph type="title" idx="7"/>
          </p:nvPr>
        </p:nvSpPr>
        <p:spPr>
          <a:xfrm>
            <a:off x="4901040" y="1837579"/>
            <a:ext cx="3894096" cy="43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rgbClr val="FFFFFF"/>
                </a:solidFill>
              </a:rPr>
              <a:t>Aspect based sentiment analysis</a:t>
            </a:r>
            <a:endParaRPr dirty="0">
              <a:solidFill>
                <a:srgbClr val="FFFFFF"/>
              </a:solidFill>
            </a:endParaRPr>
          </a:p>
        </p:txBody>
      </p:sp>
      <p:sp>
        <p:nvSpPr>
          <p:cNvPr id="829" name="Google Shape;829;p58"/>
          <p:cNvSpPr txBox="1">
            <a:spLocks noGrp="1"/>
          </p:cNvSpPr>
          <p:nvPr>
            <p:ph type="subTitle" idx="8"/>
          </p:nvPr>
        </p:nvSpPr>
        <p:spPr>
          <a:xfrm>
            <a:off x="4872575" y="2202670"/>
            <a:ext cx="3836950" cy="8345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rgbClr val="FFFFFF"/>
                </a:solidFill>
              </a:rPr>
              <a:t>It focuses on a particular aspect like for instance, if a person wants to check the feature of the cell phone then it checks the aspect such as battery, screen, camera quality then aspect based is used.</a:t>
            </a:r>
            <a:endParaRPr sz="1200" dirty="0">
              <a:solidFill>
                <a:srgbClr val="FFFFFF"/>
              </a:solidFill>
            </a:endParaRPr>
          </a:p>
        </p:txBody>
      </p:sp>
      <p:grpSp>
        <p:nvGrpSpPr>
          <p:cNvPr id="830" name="Google Shape;830;p58"/>
          <p:cNvGrpSpPr/>
          <p:nvPr/>
        </p:nvGrpSpPr>
        <p:grpSpPr>
          <a:xfrm>
            <a:off x="4473504" y="1782996"/>
            <a:ext cx="275906" cy="2516804"/>
            <a:chOff x="4405525" y="1402427"/>
            <a:chExt cx="332898" cy="3036684"/>
          </a:xfrm>
          <a:solidFill>
            <a:schemeClr val="bg1"/>
          </a:solidFill>
        </p:grpSpPr>
        <p:sp>
          <p:nvSpPr>
            <p:cNvPr id="831" name="Google Shape;831;p58"/>
            <p:cNvSpPr/>
            <p:nvPr/>
          </p:nvSpPr>
          <p:spPr>
            <a:xfrm>
              <a:off x="4405525" y="1750200"/>
              <a:ext cx="255000" cy="2316600"/>
            </a:xfrm>
            <a:prstGeom prst="roundRect">
              <a:avLst>
                <a:gd name="adj" fmla="val 0"/>
              </a:avLst>
            </a:prstGeom>
            <a:grpFill/>
            <a:ln>
              <a:solidFill>
                <a:srgbClr val="FFFF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32" name="Google Shape;832;p58"/>
            <p:cNvGrpSpPr/>
            <p:nvPr/>
          </p:nvGrpSpPr>
          <p:grpSpPr>
            <a:xfrm>
              <a:off x="4405536" y="1402427"/>
              <a:ext cx="332887" cy="3036684"/>
              <a:chOff x="3057125" y="3030375"/>
              <a:chExt cx="197325" cy="1800050"/>
            </a:xfrm>
            <a:grpFill/>
          </p:grpSpPr>
          <p:sp>
            <p:nvSpPr>
              <p:cNvPr id="833" name="Google Shape;833;p58"/>
              <p:cNvSpPr/>
              <p:nvPr/>
            </p:nvSpPr>
            <p:spPr>
              <a:xfrm>
                <a:off x="3094525" y="3030375"/>
                <a:ext cx="86200" cy="170750"/>
              </a:xfrm>
              <a:custGeom>
                <a:avLst/>
                <a:gdLst/>
                <a:ahLst/>
                <a:cxnLst/>
                <a:rect l="l" t="t" r="r" b="b"/>
                <a:pathLst>
                  <a:path w="3448" h="6830" fill="none" extrusionOk="0">
                    <a:moveTo>
                      <a:pt x="1735" y="1"/>
                    </a:moveTo>
                    <a:lnTo>
                      <a:pt x="1735" y="1"/>
                    </a:lnTo>
                    <a:cubicBezTo>
                      <a:pt x="2689" y="1"/>
                      <a:pt x="3448" y="781"/>
                      <a:pt x="3448" y="1713"/>
                    </a:cubicBezTo>
                    <a:lnTo>
                      <a:pt x="3426" y="6830"/>
                    </a:lnTo>
                    <a:lnTo>
                      <a:pt x="1" y="6830"/>
                    </a:lnTo>
                    <a:lnTo>
                      <a:pt x="1" y="1713"/>
                    </a:lnTo>
                    <a:cubicBezTo>
                      <a:pt x="1" y="759"/>
                      <a:pt x="781" y="1"/>
                      <a:pt x="1735" y="1"/>
                    </a:cubicBez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057125" y="3239600"/>
                <a:ext cx="156675" cy="1372400"/>
              </a:xfrm>
              <a:custGeom>
                <a:avLst/>
                <a:gdLst/>
                <a:ahLst/>
                <a:cxnLst/>
                <a:rect l="l" t="t" r="r" b="b"/>
                <a:pathLst>
                  <a:path w="6267" h="54896" fill="none" extrusionOk="0">
                    <a:moveTo>
                      <a:pt x="6136" y="54895"/>
                    </a:moveTo>
                    <a:lnTo>
                      <a:pt x="1" y="54874"/>
                    </a:lnTo>
                    <a:lnTo>
                      <a:pt x="131" y="0"/>
                    </a:lnTo>
                    <a:lnTo>
                      <a:pt x="6266" y="0"/>
                    </a:ln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3057675" y="4614150"/>
                <a:ext cx="153400" cy="165325"/>
              </a:xfrm>
              <a:custGeom>
                <a:avLst/>
                <a:gdLst/>
                <a:ahLst/>
                <a:cxnLst/>
                <a:rect l="l" t="t" r="r" b="b"/>
                <a:pathLst>
                  <a:path w="6136" h="6613" fill="none" extrusionOk="0">
                    <a:moveTo>
                      <a:pt x="2190" y="6613"/>
                    </a:moveTo>
                    <a:lnTo>
                      <a:pt x="3838" y="6613"/>
                    </a:lnTo>
                    <a:lnTo>
                      <a:pt x="6136" y="22"/>
                    </a:lnTo>
                    <a:lnTo>
                      <a:pt x="0" y="0"/>
                    </a:ln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8"/>
              <p:cNvSpPr/>
              <p:nvPr/>
            </p:nvSpPr>
            <p:spPr>
              <a:xfrm>
                <a:off x="3060283" y="3201486"/>
                <a:ext cx="153400" cy="38500"/>
              </a:xfrm>
              <a:custGeom>
                <a:avLst/>
                <a:gdLst/>
                <a:ahLst/>
                <a:cxnLst/>
                <a:rect l="l" t="t" r="r" b="b"/>
                <a:pathLst>
                  <a:path w="6136" h="1540" fill="none" extrusionOk="0">
                    <a:moveTo>
                      <a:pt x="6136" y="1539"/>
                    </a:moveTo>
                    <a:lnTo>
                      <a:pt x="0" y="1539"/>
                    </a:lnTo>
                    <a:lnTo>
                      <a:pt x="0" y="0"/>
                    </a:lnTo>
                    <a:lnTo>
                      <a:pt x="6136" y="0"/>
                    </a:ln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8"/>
              <p:cNvSpPr/>
              <p:nvPr/>
            </p:nvSpPr>
            <p:spPr>
              <a:xfrm>
                <a:off x="3214850" y="3201100"/>
                <a:ext cx="39600" cy="533375"/>
              </a:xfrm>
              <a:custGeom>
                <a:avLst/>
                <a:gdLst/>
                <a:ahLst/>
                <a:cxnLst/>
                <a:rect l="l" t="t" r="r" b="b"/>
                <a:pathLst>
                  <a:path w="1584" h="21335" fill="none" extrusionOk="0">
                    <a:moveTo>
                      <a:pt x="1540" y="21335"/>
                    </a:moveTo>
                    <a:lnTo>
                      <a:pt x="1540" y="21335"/>
                    </a:lnTo>
                    <a:cubicBezTo>
                      <a:pt x="673" y="21335"/>
                      <a:pt x="1" y="20641"/>
                      <a:pt x="1" y="19795"/>
                    </a:cubicBezTo>
                    <a:lnTo>
                      <a:pt x="44" y="1"/>
                    </a:lnTo>
                    <a:lnTo>
                      <a:pt x="1583" y="1"/>
                    </a:ln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8"/>
              <p:cNvSpPr/>
              <p:nvPr/>
            </p:nvSpPr>
            <p:spPr>
              <a:xfrm>
                <a:off x="3115125" y="4781075"/>
                <a:ext cx="34175" cy="49350"/>
              </a:xfrm>
              <a:custGeom>
                <a:avLst/>
                <a:gdLst/>
                <a:ahLst/>
                <a:cxnLst/>
                <a:rect l="l" t="t" r="r" b="b"/>
                <a:pathLst>
                  <a:path w="1367" h="1974" fill="none" extrusionOk="0">
                    <a:moveTo>
                      <a:pt x="694" y="1974"/>
                    </a:moveTo>
                    <a:lnTo>
                      <a:pt x="694" y="1974"/>
                    </a:lnTo>
                    <a:cubicBezTo>
                      <a:pt x="1063" y="1974"/>
                      <a:pt x="1366" y="1670"/>
                      <a:pt x="1366" y="1302"/>
                    </a:cubicBezTo>
                    <a:lnTo>
                      <a:pt x="1366" y="1"/>
                    </a:lnTo>
                    <a:lnTo>
                      <a:pt x="1" y="1"/>
                    </a:lnTo>
                    <a:lnTo>
                      <a:pt x="1" y="1302"/>
                    </a:lnTo>
                    <a:cubicBezTo>
                      <a:pt x="1" y="1670"/>
                      <a:pt x="304" y="1974"/>
                      <a:pt x="694" y="1974"/>
                    </a:cubicBezTo>
                    <a:close/>
                  </a:path>
                </a:pathLst>
              </a:custGeom>
              <a:grpFill/>
              <a:ln w="19050" cap="flat" cmpd="sng">
                <a:solidFill>
                  <a:srgbClr val="FFFFFF"/>
                </a:solidFill>
                <a:prstDash val="solid"/>
                <a:miter lim="216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9" name="Google Shape;839;p58"/>
          <p:cNvGrpSpPr/>
          <p:nvPr/>
        </p:nvGrpSpPr>
        <p:grpSpPr>
          <a:xfrm>
            <a:off x="6297797" y="3231863"/>
            <a:ext cx="509394" cy="412450"/>
            <a:chOff x="1190625" y="734750"/>
            <a:chExt cx="5219200" cy="4225925"/>
          </a:xfrm>
          <a:solidFill>
            <a:srgbClr val="FFFFFF"/>
          </a:solidFill>
        </p:grpSpPr>
        <p:sp>
          <p:nvSpPr>
            <p:cNvPr id="840" name="Google Shape;840;p58"/>
            <p:cNvSpPr/>
            <p:nvPr/>
          </p:nvSpPr>
          <p:spPr>
            <a:xfrm>
              <a:off x="2633225" y="734750"/>
              <a:ext cx="3776600" cy="3156000"/>
            </a:xfrm>
            <a:custGeom>
              <a:avLst/>
              <a:gdLst/>
              <a:ahLst/>
              <a:cxnLst/>
              <a:rect l="l" t="t" r="r" b="b"/>
              <a:pathLst>
                <a:path w="151064" h="126240" extrusionOk="0">
                  <a:moveTo>
                    <a:pt x="6883" y="0"/>
                  </a:moveTo>
                  <a:cubicBezTo>
                    <a:pt x="3099" y="0"/>
                    <a:pt x="1" y="3067"/>
                    <a:pt x="1" y="6851"/>
                  </a:cubicBezTo>
                  <a:lnTo>
                    <a:pt x="1" y="99132"/>
                  </a:lnTo>
                  <a:cubicBezTo>
                    <a:pt x="1" y="102916"/>
                    <a:pt x="3099" y="106015"/>
                    <a:pt x="6883" y="106015"/>
                  </a:cubicBezTo>
                  <a:lnTo>
                    <a:pt x="95740" y="106015"/>
                  </a:lnTo>
                  <a:lnTo>
                    <a:pt x="110973" y="125098"/>
                  </a:lnTo>
                  <a:cubicBezTo>
                    <a:pt x="111560" y="125815"/>
                    <a:pt x="112441" y="126239"/>
                    <a:pt x="113355" y="126239"/>
                  </a:cubicBezTo>
                  <a:cubicBezTo>
                    <a:pt x="114301" y="126239"/>
                    <a:pt x="115181" y="125815"/>
                    <a:pt x="115736" y="125098"/>
                  </a:cubicBezTo>
                  <a:lnTo>
                    <a:pt x="130969" y="106015"/>
                  </a:lnTo>
                  <a:lnTo>
                    <a:pt x="144213" y="106015"/>
                  </a:lnTo>
                  <a:cubicBezTo>
                    <a:pt x="147997" y="106015"/>
                    <a:pt x="151063" y="102916"/>
                    <a:pt x="151063" y="99132"/>
                  </a:cubicBezTo>
                  <a:lnTo>
                    <a:pt x="151063" y="6851"/>
                  </a:lnTo>
                  <a:cubicBezTo>
                    <a:pt x="151063" y="3067"/>
                    <a:pt x="147997" y="0"/>
                    <a:pt x="144213" y="0"/>
                  </a:cubicBezTo>
                  <a:lnTo>
                    <a:pt x="135601" y="0"/>
                  </a:lnTo>
                  <a:cubicBezTo>
                    <a:pt x="133905" y="0"/>
                    <a:pt x="132535" y="1371"/>
                    <a:pt x="132535" y="3067"/>
                  </a:cubicBezTo>
                  <a:cubicBezTo>
                    <a:pt x="132535" y="4730"/>
                    <a:pt x="133905" y="6100"/>
                    <a:pt x="135601" y="6100"/>
                  </a:cubicBezTo>
                  <a:lnTo>
                    <a:pt x="144213" y="6100"/>
                  </a:lnTo>
                  <a:cubicBezTo>
                    <a:pt x="144604" y="6100"/>
                    <a:pt x="144963" y="6459"/>
                    <a:pt x="144963" y="6851"/>
                  </a:cubicBezTo>
                  <a:lnTo>
                    <a:pt x="144963" y="99132"/>
                  </a:lnTo>
                  <a:cubicBezTo>
                    <a:pt x="144963" y="99556"/>
                    <a:pt x="144604" y="99883"/>
                    <a:pt x="144213" y="99883"/>
                  </a:cubicBezTo>
                  <a:lnTo>
                    <a:pt x="129501" y="99883"/>
                  </a:lnTo>
                  <a:cubicBezTo>
                    <a:pt x="128588" y="99883"/>
                    <a:pt x="127707" y="100307"/>
                    <a:pt x="127120" y="101057"/>
                  </a:cubicBezTo>
                  <a:lnTo>
                    <a:pt x="113355" y="118280"/>
                  </a:lnTo>
                  <a:lnTo>
                    <a:pt x="99589" y="101057"/>
                  </a:lnTo>
                  <a:cubicBezTo>
                    <a:pt x="99034" y="100307"/>
                    <a:pt x="98154" y="99883"/>
                    <a:pt x="97208" y="99883"/>
                  </a:cubicBezTo>
                  <a:lnTo>
                    <a:pt x="6883" y="99883"/>
                  </a:lnTo>
                  <a:cubicBezTo>
                    <a:pt x="6459" y="99883"/>
                    <a:pt x="6133" y="99556"/>
                    <a:pt x="6133" y="99132"/>
                  </a:cubicBezTo>
                  <a:lnTo>
                    <a:pt x="6133" y="6851"/>
                  </a:lnTo>
                  <a:cubicBezTo>
                    <a:pt x="6133" y="6459"/>
                    <a:pt x="6459" y="6100"/>
                    <a:pt x="6883" y="6100"/>
                  </a:cubicBezTo>
                  <a:lnTo>
                    <a:pt x="121346" y="6100"/>
                  </a:lnTo>
                  <a:cubicBezTo>
                    <a:pt x="123043" y="6100"/>
                    <a:pt x="124413" y="4730"/>
                    <a:pt x="124413" y="3034"/>
                  </a:cubicBezTo>
                  <a:cubicBezTo>
                    <a:pt x="124413" y="1371"/>
                    <a:pt x="123043" y="0"/>
                    <a:pt x="121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8"/>
            <p:cNvSpPr/>
            <p:nvPr/>
          </p:nvSpPr>
          <p:spPr>
            <a:xfrm>
              <a:off x="1190625" y="1952275"/>
              <a:ext cx="1675050" cy="3008400"/>
            </a:xfrm>
            <a:custGeom>
              <a:avLst/>
              <a:gdLst/>
              <a:ahLst/>
              <a:cxnLst/>
              <a:rect l="l" t="t" r="r" b="b"/>
              <a:pathLst>
                <a:path w="67002" h="120336" extrusionOk="0">
                  <a:moveTo>
                    <a:pt x="6459" y="1"/>
                  </a:moveTo>
                  <a:cubicBezTo>
                    <a:pt x="2903" y="1"/>
                    <a:pt x="0" y="2904"/>
                    <a:pt x="0" y="6460"/>
                  </a:cubicBezTo>
                  <a:lnTo>
                    <a:pt x="0" y="95871"/>
                  </a:lnTo>
                  <a:cubicBezTo>
                    <a:pt x="0" y="99426"/>
                    <a:pt x="2903" y="102329"/>
                    <a:pt x="6459" y="102329"/>
                  </a:cubicBezTo>
                  <a:lnTo>
                    <a:pt x="18071" y="102329"/>
                  </a:lnTo>
                  <a:lnTo>
                    <a:pt x="31511" y="119194"/>
                  </a:lnTo>
                  <a:cubicBezTo>
                    <a:pt x="32098" y="119912"/>
                    <a:pt x="32979" y="120336"/>
                    <a:pt x="33925" y="120336"/>
                  </a:cubicBezTo>
                  <a:cubicBezTo>
                    <a:pt x="34838" y="120336"/>
                    <a:pt x="35719" y="119912"/>
                    <a:pt x="36306" y="119194"/>
                  </a:cubicBezTo>
                  <a:lnTo>
                    <a:pt x="49778" y="102329"/>
                  </a:lnTo>
                  <a:lnTo>
                    <a:pt x="63935" y="102329"/>
                  </a:lnTo>
                  <a:cubicBezTo>
                    <a:pt x="65631" y="102329"/>
                    <a:pt x="67001" y="100959"/>
                    <a:pt x="67001" y="99263"/>
                  </a:cubicBezTo>
                  <a:cubicBezTo>
                    <a:pt x="67001" y="97567"/>
                    <a:pt x="65631" y="96230"/>
                    <a:pt x="63935" y="96230"/>
                  </a:cubicBezTo>
                  <a:lnTo>
                    <a:pt x="48310" y="96230"/>
                  </a:lnTo>
                  <a:cubicBezTo>
                    <a:pt x="47364" y="96230"/>
                    <a:pt x="46483" y="96621"/>
                    <a:pt x="45896" y="97371"/>
                  </a:cubicBezTo>
                  <a:lnTo>
                    <a:pt x="33925" y="112376"/>
                  </a:lnTo>
                  <a:lnTo>
                    <a:pt x="21921" y="97371"/>
                  </a:lnTo>
                  <a:cubicBezTo>
                    <a:pt x="21333" y="96654"/>
                    <a:pt x="20453" y="96230"/>
                    <a:pt x="19539" y="96230"/>
                  </a:cubicBezTo>
                  <a:lnTo>
                    <a:pt x="6459" y="96230"/>
                  </a:lnTo>
                  <a:cubicBezTo>
                    <a:pt x="6263" y="96230"/>
                    <a:pt x="6100" y="96066"/>
                    <a:pt x="6100" y="95871"/>
                  </a:cubicBezTo>
                  <a:lnTo>
                    <a:pt x="6100" y="6460"/>
                  </a:lnTo>
                  <a:cubicBezTo>
                    <a:pt x="6100" y="6264"/>
                    <a:pt x="6263" y="6133"/>
                    <a:pt x="6459" y="6133"/>
                  </a:cubicBezTo>
                  <a:lnTo>
                    <a:pt x="48538" y="6133"/>
                  </a:lnTo>
                  <a:cubicBezTo>
                    <a:pt x="50235" y="6133"/>
                    <a:pt x="51605" y="4763"/>
                    <a:pt x="51605" y="3067"/>
                  </a:cubicBezTo>
                  <a:cubicBezTo>
                    <a:pt x="51605" y="1371"/>
                    <a:pt x="50235" y="1"/>
                    <a:pt x="485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8"/>
            <p:cNvSpPr/>
            <p:nvPr/>
          </p:nvSpPr>
          <p:spPr>
            <a:xfrm>
              <a:off x="3071150" y="3537600"/>
              <a:ext cx="1409200" cy="972925"/>
            </a:xfrm>
            <a:custGeom>
              <a:avLst/>
              <a:gdLst/>
              <a:ahLst/>
              <a:cxnLst/>
              <a:rect l="l" t="t" r="r" b="b"/>
              <a:pathLst>
                <a:path w="56368" h="38917" extrusionOk="0">
                  <a:moveTo>
                    <a:pt x="53301" y="1"/>
                  </a:moveTo>
                  <a:cubicBezTo>
                    <a:pt x="51605" y="1"/>
                    <a:pt x="50235" y="1371"/>
                    <a:pt x="50235" y="3067"/>
                  </a:cubicBezTo>
                  <a:lnTo>
                    <a:pt x="50235" y="32458"/>
                  </a:lnTo>
                  <a:cubicBezTo>
                    <a:pt x="50235" y="32653"/>
                    <a:pt x="50105" y="32817"/>
                    <a:pt x="49909" y="32817"/>
                  </a:cubicBezTo>
                  <a:lnTo>
                    <a:pt x="3034" y="32817"/>
                  </a:lnTo>
                  <a:cubicBezTo>
                    <a:pt x="1370" y="32817"/>
                    <a:pt x="0" y="34154"/>
                    <a:pt x="0" y="35850"/>
                  </a:cubicBezTo>
                  <a:cubicBezTo>
                    <a:pt x="0" y="37546"/>
                    <a:pt x="1370" y="38916"/>
                    <a:pt x="3034" y="38916"/>
                  </a:cubicBezTo>
                  <a:lnTo>
                    <a:pt x="49909" y="38916"/>
                  </a:lnTo>
                  <a:cubicBezTo>
                    <a:pt x="53464" y="38916"/>
                    <a:pt x="56368" y="36013"/>
                    <a:pt x="56368" y="32458"/>
                  </a:cubicBezTo>
                  <a:lnTo>
                    <a:pt x="56368" y="3067"/>
                  </a:lnTo>
                  <a:cubicBezTo>
                    <a:pt x="56368" y="1371"/>
                    <a:pt x="54998" y="1"/>
                    <a:pt x="533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8"/>
            <p:cNvSpPr/>
            <p:nvPr/>
          </p:nvSpPr>
          <p:spPr>
            <a:xfrm>
              <a:off x="3203250" y="1498050"/>
              <a:ext cx="804925" cy="1102125"/>
            </a:xfrm>
            <a:custGeom>
              <a:avLst/>
              <a:gdLst/>
              <a:ahLst/>
              <a:cxnLst/>
              <a:rect l="l" t="t" r="r" b="b"/>
              <a:pathLst>
                <a:path w="32197" h="44085" extrusionOk="0">
                  <a:moveTo>
                    <a:pt x="16082" y="6133"/>
                  </a:moveTo>
                  <a:cubicBezTo>
                    <a:pt x="19540" y="6133"/>
                    <a:pt x="22411" y="8710"/>
                    <a:pt x="22802" y="12135"/>
                  </a:cubicBezTo>
                  <a:lnTo>
                    <a:pt x="23520" y="18985"/>
                  </a:lnTo>
                  <a:lnTo>
                    <a:pt x="8645" y="18985"/>
                  </a:lnTo>
                  <a:lnTo>
                    <a:pt x="9395" y="12135"/>
                  </a:lnTo>
                  <a:cubicBezTo>
                    <a:pt x="9754" y="8710"/>
                    <a:pt x="12625" y="6133"/>
                    <a:pt x="16082" y="6133"/>
                  </a:cubicBezTo>
                  <a:close/>
                  <a:moveTo>
                    <a:pt x="16082" y="1"/>
                  </a:moveTo>
                  <a:cubicBezTo>
                    <a:pt x="9493" y="1"/>
                    <a:pt x="4013" y="4959"/>
                    <a:pt x="3295" y="11483"/>
                  </a:cubicBezTo>
                  <a:lnTo>
                    <a:pt x="164" y="40710"/>
                  </a:lnTo>
                  <a:cubicBezTo>
                    <a:pt x="1" y="42374"/>
                    <a:pt x="1208" y="43874"/>
                    <a:pt x="2871" y="44070"/>
                  </a:cubicBezTo>
                  <a:cubicBezTo>
                    <a:pt x="2974" y="44080"/>
                    <a:pt x="3077" y="44085"/>
                    <a:pt x="3178" y="44085"/>
                  </a:cubicBezTo>
                  <a:cubicBezTo>
                    <a:pt x="4745" y="44085"/>
                    <a:pt x="6078" y="42925"/>
                    <a:pt x="6231" y="41363"/>
                  </a:cubicBezTo>
                  <a:lnTo>
                    <a:pt x="7993" y="25118"/>
                  </a:lnTo>
                  <a:lnTo>
                    <a:pt x="24172" y="25118"/>
                  </a:lnTo>
                  <a:lnTo>
                    <a:pt x="25934" y="41363"/>
                  </a:lnTo>
                  <a:cubicBezTo>
                    <a:pt x="26097" y="42928"/>
                    <a:pt x="27434" y="44070"/>
                    <a:pt x="28967" y="44070"/>
                  </a:cubicBezTo>
                  <a:lnTo>
                    <a:pt x="29293" y="44070"/>
                  </a:lnTo>
                  <a:cubicBezTo>
                    <a:pt x="30957" y="43874"/>
                    <a:pt x="32197" y="42374"/>
                    <a:pt x="32001" y="40710"/>
                  </a:cubicBezTo>
                  <a:lnTo>
                    <a:pt x="28869" y="11483"/>
                  </a:lnTo>
                  <a:cubicBezTo>
                    <a:pt x="28152" y="4959"/>
                    <a:pt x="22672" y="1"/>
                    <a:pt x="160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8"/>
            <p:cNvSpPr/>
            <p:nvPr/>
          </p:nvSpPr>
          <p:spPr>
            <a:xfrm>
              <a:off x="4259325" y="1498050"/>
              <a:ext cx="725825" cy="1101775"/>
            </a:xfrm>
            <a:custGeom>
              <a:avLst/>
              <a:gdLst/>
              <a:ahLst/>
              <a:cxnLst/>
              <a:rect l="l" t="t" r="r" b="b"/>
              <a:pathLst>
                <a:path w="29033" h="44071" extrusionOk="0">
                  <a:moveTo>
                    <a:pt x="16474" y="6133"/>
                  </a:moveTo>
                  <a:cubicBezTo>
                    <a:pt x="20029" y="6133"/>
                    <a:pt x="22900" y="9004"/>
                    <a:pt x="22900" y="12559"/>
                  </a:cubicBezTo>
                  <a:cubicBezTo>
                    <a:pt x="22900" y="16115"/>
                    <a:pt x="20029" y="18985"/>
                    <a:pt x="16474" y="18985"/>
                  </a:cubicBezTo>
                  <a:lnTo>
                    <a:pt x="6133" y="18985"/>
                  </a:lnTo>
                  <a:lnTo>
                    <a:pt x="6133" y="6133"/>
                  </a:lnTo>
                  <a:close/>
                  <a:moveTo>
                    <a:pt x="16474" y="25118"/>
                  </a:moveTo>
                  <a:cubicBezTo>
                    <a:pt x="20029" y="25118"/>
                    <a:pt x="22900" y="27989"/>
                    <a:pt x="22900" y="31544"/>
                  </a:cubicBezTo>
                  <a:cubicBezTo>
                    <a:pt x="22900" y="35067"/>
                    <a:pt x="20029" y="37970"/>
                    <a:pt x="16474" y="37970"/>
                  </a:cubicBezTo>
                  <a:lnTo>
                    <a:pt x="6133" y="37970"/>
                  </a:lnTo>
                  <a:lnTo>
                    <a:pt x="6133" y="25118"/>
                  </a:lnTo>
                  <a:close/>
                  <a:moveTo>
                    <a:pt x="3067" y="1"/>
                  </a:moveTo>
                  <a:cubicBezTo>
                    <a:pt x="1371" y="1"/>
                    <a:pt x="1" y="1371"/>
                    <a:pt x="1" y="3067"/>
                  </a:cubicBezTo>
                  <a:lnTo>
                    <a:pt x="1" y="41036"/>
                  </a:lnTo>
                  <a:cubicBezTo>
                    <a:pt x="1" y="42700"/>
                    <a:pt x="1371" y="44070"/>
                    <a:pt x="3067" y="44070"/>
                  </a:cubicBezTo>
                  <a:lnTo>
                    <a:pt x="16474" y="44070"/>
                  </a:lnTo>
                  <a:cubicBezTo>
                    <a:pt x="23389" y="44070"/>
                    <a:pt x="29032" y="38460"/>
                    <a:pt x="29032" y="31544"/>
                  </a:cubicBezTo>
                  <a:cubicBezTo>
                    <a:pt x="29032" y="27760"/>
                    <a:pt x="27336" y="24335"/>
                    <a:pt x="24694" y="22052"/>
                  </a:cubicBezTo>
                  <a:cubicBezTo>
                    <a:pt x="27336" y="19736"/>
                    <a:pt x="29032" y="16343"/>
                    <a:pt x="29032" y="12559"/>
                  </a:cubicBezTo>
                  <a:cubicBezTo>
                    <a:pt x="29032" y="5644"/>
                    <a:pt x="23389" y="1"/>
                    <a:pt x="164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8"/>
            <p:cNvSpPr/>
            <p:nvPr/>
          </p:nvSpPr>
          <p:spPr>
            <a:xfrm>
              <a:off x="5233025" y="1498050"/>
              <a:ext cx="644275" cy="1101775"/>
            </a:xfrm>
            <a:custGeom>
              <a:avLst/>
              <a:gdLst/>
              <a:ahLst/>
              <a:cxnLst/>
              <a:rect l="l" t="t" r="r" b="b"/>
              <a:pathLst>
                <a:path w="25771" h="44071" extrusionOk="0">
                  <a:moveTo>
                    <a:pt x="9754" y="1"/>
                  </a:moveTo>
                  <a:cubicBezTo>
                    <a:pt x="4372" y="1"/>
                    <a:pt x="1" y="4372"/>
                    <a:pt x="1" y="9754"/>
                  </a:cubicBezTo>
                  <a:lnTo>
                    <a:pt x="1" y="34317"/>
                  </a:lnTo>
                  <a:cubicBezTo>
                    <a:pt x="1" y="39699"/>
                    <a:pt x="4372" y="44070"/>
                    <a:pt x="9754" y="44070"/>
                  </a:cubicBezTo>
                  <a:lnTo>
                    <a:pt x="22704" y="44070"/>
                  </a:lnTo>
                  <a:cubicBezTo>
                    <a:pt x="24400" y="44070"/>
                    <a:pt x="25770" y="42700"/>
                    <a:pt x="25770" y="41036"/>
                  </a:cubicBezTo>
                  <a:cubicBezTo>
                    <a:pt x="25770" y="39340"/>
                    <a:pt x="24400" y="37970"/>
                    <a:pt x="22704" y="37970"/>
                  </a:cubicBezTo>
                  <a:lnTo>
                    <a:pt x="9754" y="37970"/>
                  </a:lnTo>
                  <a:cubicBezTo>
                    <a:pt x="7764" y="37970"/>
                    <a:pt x="6101" y="36339"/>
                    <a:pt x="6101" y="34317"/>
                  </a:cubicBezTo>
                  <a:lnTo>
                    <a:pt x="6101" y="9754"/>
                  </a:lnTo>
                  <a:cubicBezTo>
                    <a:pt x="6101" y="7764"/>
                    <a:pt x="7764" y="6133"/>
                    <a:pt x="9754" y="6133"/>
                  </a:cubicBezTo>
                  <a:lnTo>
                    <a:pt x="22704" y="6133"/>
                  </a:lnTo>
                  <a:cubicBezTo>
                    <a:pt x="24400" y="6133"/>
                    <a:pt x="25770" y="4763"/>
                    <a:pt x="25770" y="3067"/>
                  </a:cubicBezTo>
                  <a:cubicBezTo>
                    <a:pt x="25770" y="1371"/>
                    <a:pt x="24400" y="1"/>
                    <a:pt x="22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58"/>
          <p:cNvGrpSpPr/>
          <p:nvPr/>
        </p:nvGrpSpPr>
        <p:grpSpPr>
          <a:xfrm>
            <a:off x="2336772" y="1322643"/>
            <a:ext cx="509394" cy="509389"/>
            <a:chOff x="1190625" y="238175"/>
            <a:chExt cx="5219200" cy="5219150"/>
          </a:xfrm>
          <a:solidFill>
            <a:srgbClr val="FFFFFF"/>
          </a:solidFill>
        </p:grpSpPr>
        <p:sp>
          <p:nvSpPr>
            <p:cNvPr id="856" name="Google Shape;856;p58"/>
            <p:cNvSpPr/>
            <p:nvPr/>
          </p:nvSpPr>
          <p:spPr>
            <a:xfrm>
              <a:off x="1190625" y="238175"/>
              <a:ext cx="5219200" cy="5219150"/>
            </a:xfrm>
            <a:custGeom>
              <a:avLst/>
              <a:gdLst/>
              <a:ahLst/>
              <a:cxnLst/>
              <a:rect l="l" t="t" r="r" b="b"/>
              <a:pathLst>
                <a:path w="208768" h="208766" extrusionOk="0">
                  <a:moveTo>
                    <a:pt x="95772" y="43285"/>
                  </a:moveTo>
                  <a:cubicBezTo>
                    <a:pt x="101024" y="50526"/>
                    <a:pt x="109538" y="54962"/>
                    <a:pt x="118638" y="54962"/>
                  </a:cubicBezTo>
                  <a:cubicBezTo>
                    <a:pt x="123368" y="54962"/>
                    <a:pt x="127968" y="53788"/>
                    <a:pt x="132045" y="51603"/>
                  </a:cubicBezTo>
                  <a:cubicBezTo>
                    <a:pt x="132078" y="57018"/>
                    <a:pt x="132143" y="63998"/>
                    <a:pt x="132339" y="66151"/>
                  </a:cubicBezTo>
                  <a:cubicBezTo>
                    <a:pt x="132404" y="66836"/>
                    <a:pt x="132437" y="67554"/>
                    <a:pt x="132437" y="68271"/>
                  </a:cubicBezTo>
                  <a:cubicBezTo>
                    <a:pt x="132437" y="74730"/>
                    <a:pt x="126239" y="83146"/>
                    <a:pt x="114528" y="92606"/>
                  </a:cubicBezTo>
                  <a:cubicBezTo>
                    <a:pt x="111560" y="95052"/>
                    <a:pt x="107809" y="96357"/>
                    <a:pt x="103960" y="96357"/>
                  </a:cubicBezTo>
                  <a:lnTo>
                    <a:pt x="103894" y="96357"/>
                  </a:lnTo>
                  <a:cubicBezTo>
                    <a:pt x="100045" y="96357"/>
                    <a:pt x="96294" y="95020"/>
                    <a:pt x="93325" y="92606"/>
                  </a:cubicBezTo>
                  <a:cubicBezTo>
                    <a:pt x="81615" y="83146"/>
                    <a:pt x="75417" y="74730"/>
                    <a:pt x="75417" y="68271"/>
                  </a:cubicBezTo>
                  <a:cubicBezTo>
                    <a:pt x="75417" y="67521"/>
                    <a:pt x="75450" y="66836"/>
                    <a:pt x="75515" y="66216"/>
                  </a:cubicBezTo>
                  <a:cubicBezTo>
                    <a:pt x="75678" y="64422"/>
                    <a:pt x="75776" y="59464"/>
                    <a:pt x="75809" y="54799"/>
                  </a:cubicBezTo>
                  <a:cubicBezTo>
                    <a:pt x="83800" y="53984"/>
                    <a:pt x="91075" y="49743"/>
                    <a:pt x="95772" y="43285"/>
                  </a:cubicBezTo>
                  <a:close/>
                  <a:moveTo>
                    <a:pt x="97109" y="101446"/>
                  </a:moveTo>
                  <a:cubicBezTo>
                    <a:pt x="99295" y="102131"/>
                    <a:pt x="101578" y="102490"/>
                    <a:pt x="103894" y="102490"/>
                  </a:cubicBezTo>
                  <a:lnTo>
                    <a:pt x="103992" y="102490"/>
                  </a:lnTo>
                  <a:cubicBezTo>
                    <a:pt x="106276" y="102490"/>
                    <a:pt x="108526" y="102131"/>
                    <a:pt x="110679" y="101478"/>
                  </a:cubicBezTo>
                  <a:cubicBezTo>
                    <a:pt x="110712" y="103501"/>
                    <a:pt x="110908" y="105458"/>
                    <a:pt x="111234" y="107480"/>
                  </a:cubicBezTo>
                  <a:cubicBezTo>
                    <a:pt x="110940" y="107774"/>
                    <a:pt x="110679" y="108068"/>
                    <a:pt x="110386" y="108394"/>
                  </a:cubicBezTo>
                  <a:cubicBezTo>
                    <a:pt x="108526" y="110351"/>
                    <a:pt x="106243" y="111427"/>
                    <a:pt x="103960" y="111427"/>
                  </a:cubicBezTo>
                  <a:lnTo>
                    <a:pt x="103894" y="111427"/>
                  </a:lnTo>
                  <a:cubicBezTo>
                    <a:pt x="101611" y="111427"/>
                    <a:pt x="99327" y="110351"/>
                    <a:pt x="97468" y="108361"/>
                  </a:cubicBezTo>
                  <a:cubicBezTo>
                    <a:pt x="97142" y="108035"/>
                    <a:pt x="96848" y="107676"/>
                    <a:pt x="96522" y="107350"/>
                  </a:cubicBezTo>
                  <a:cubicBezTo>
                    <a:pt x="96848" y="105360"/>
                    <a:pt x="97044" y="103403"/>
                    <a:pt x="97109" y="101446"/>
                  </a:cubicBezTo>
                  <a:close/>
                  <a:moveTo>
                    <a:pt x="144180" y="131489"/>
                  </a:moveTo>
                  <a:cubicBezTo>
                    <a:pt x="145941" y="131489"/>
                    <a:pt x="147409" y="132957"/>
                    <a:pt x="147409" y="134718"/>
                  </a:cubicBezTo>
                  <a:lnTo>
                    <a:pt x="147409" y="187203"/>
                  </a:lnTo>
                  <a:cubicBezTo>
                    <a:pt x="147409" y="188997"/>
                    <a:pt x="145941" y="190433"/>
                    <a:pt x="144180" y="190433"/>
                  </a:cubicBezTo>
                  <a:lnTo>
                    <a:pt x="87617" y="190433"/>
                  </a:lnTo>
                  <a:cubicBezTo>
                    <a:pt x="85921" y="190433"/>
                    <a:pt x="84551" y="191803"/>
                    <a:pt x="84551" y="193499"/>
                  </a:cubicBezTo>
                  <a:cubicBezTo>
                    <a:pt x="84551" y="195163"/>
                    <a:pt x="85921" y="196533"/>
                    <a:pt x="87617" y="196533"/>
                  </a:cubicBezTo>
                  <a:lnTo>
                    <a:pt x="201036" y="196533"/>
                  </a:lnTo>
                  <a:cubicBezTo>
                    <a:pt x="201917" y="196533"/>
                    <a:pt x="202667" y="197283"/>
                    <a:pt x="202667" y="198164"/>
                  </a:cubicBezTo>
                  <a:cubicBezTo>
                    <a:pt x="202667" y="200643"/>
                    <a:pt x="200645" y="202665"/>
                    <a:pt x="198133" y="202665"/>
                  </a:cubicBezTo>
                  <a:lnTo>
                    <a:pt x="10634" y="202665"/>
                  </a:lnTo>
                  <a:cubicBezTo>
                    <a:pt x="8122" y="202665"/>
                    <a:pt x="6133" y="200643"/>
                    <a:pt x="6133" y="198164"/>
                  </a:cubicBezTo>
                  <a:cubicBezTo>
                    <a:pt x="6133" y="197283"/>
                    <a:pt x="6850" y="196533"/>
                    <a:pt x="7731" y="196533"/>
                  </a:cubicBezTo>
                  <a:lnTo>
                    <a:pt x="73558" y="196533"/>
                  </a:lnTo>
                  <a:cubicBezTo>
                    <a:pt x="75254" y="196533"/>
                    <a:pt x="76624" y="195163"/>
                    <a:pt x="76624" y="193499"/>
                  </a:cubicBezTo>
                  <a:cubicBezTo>
                    <a:pt x="76624" y="191803"/>
                    <a:pt x="75254" y="190433"/>
                    <a:pt x="73558" y="190433"/>
                  </a:cubicBezTo>
                  <a:lnTo>
                    <a:pt x="63087" y="190433"/>
                  </a:lnTo>
                  <a:cubicBezTo>
                    <a:pt x="61293" y="190433"/>
                    <a:pt x="59857" y="188997"/>
                    <a:pt x="59857" y="187203"/>
                  </a:cubicBezTo>
                  <a:lnTo>
                    <a:pt x="59857" y="134718"/>
                  </a:lnTo>
                  <a:cubicBezTo>
                    <a:pt x="59857" y="132957"/>
                    <a:pt x="61293" y="131489"/>
                    <a:pt x="63087" y="131489"/>
                  </a:cubicBezTo>
                  <a:close/>
                  <a:moveTo>
                    <a:pt x="91464" y="0"/>
                  </a:moveTo>
                  <a:cubicBezTo>
                    <a:pt x="81719" y="0"/>
                    <a:pt x="72244" y="986"/>
                    <a:pt x="65435" y="7501"/>
                  </a:cubicBezTo>
                  <a:cubicBezTo>
                    <a:pt x="58651" y="13927"/>
                    <a:pt x="57215" y="23452"/>
                    <a:pt x="56726" y="31933"/>
                  </a:cubicBezTo>
                  <a:cubicBezTo>
                    <a:pt x="56628" y="33629"/>
                    <a:pt x="57933" y="35064"/>
                    <a:pt x="59596" y="35162"/>
                  </a:cubicBezTo>
                  <a:cubicBezTo>
                    <a:pt x="59658" y="35166"/>
                    <a:pt x="59719" y="35168"/>
                    <a:pt x="59779" y="35168"/>
                  </a:cubicBezTo>
                  <a:cubicBezTo>
                    <a:pt x="61395" y="35168"/>
                    <a:pt x="62732" y="33927"/>
                    <a:pt x="62826" y="32292"/>
                  </a:cubicBezTo>
                  <a:cubicBezTo>
                    <a:pt x="63250" y="25017"/>
                    <a:pt x="64392" y="16895"/>
                    <a:pt x="69643" y="11904"/>
                  </a:cubicBezTo>
                  <a:cubicBezTo>
                    <a:pt x="74908" y="6904"/>
                    <a:pt x="83155" y="6109"/>
                    <a:pt x="91774" y="6109"/>
                  </a:cubicBezTo>
                  <a:cubicBezTo>
                    <a:pt x="93783" y="6109"/>
                    <a:pt x="95811" y="6153"/>
                    <a:pt x="97827" y="6196"/>
                  </a:cubicBezTo>
                  <a:cubicBezTo>
                    <a:pt x="99882" y="6261"/>
                    <a:pt x="102002" y="6294"/>
                    <a:pt x="104090" y="6294"/>
                  </a:cubicBezTo>
                  <a:cubicBezTo>
                    <a:pt x="106047" y="6294"/>
                    <a:pt x="108102" y="6261"/>
                    <a:pt x="110059" y="6228"/>
                  </a:cubicBezTo>
                  <a:cubicBezTo>
                    <a:pt x="112082" y="6186"/>
                    <a:pt x="114116" y="6143"/>
                    <a:pt x="116131" y="6143"/>
                  </a:cubicBezTo>
                  <a:cubicBezTo>
                    <a:pt x="124940" y="6143"/>
                    <a:pt x="133376" y="6956"/>
                    <a:pt x="138765" y="12133"/>
                  </a:cubicBezTo>
                  <a:cubicBezTo>
                    <a:pt x="145354" y="18493"/>
                    <a:pt x="145517" y="29715"/>
                    <a:pt x="145680" y="40577"/>
                  </a:cubicBezTo>
                  <a:cubicBezTo>
                    <a:pt x="145713" y="42534"/>
                    <a:pt x="145746" y="44589"/>
                    <a:pt x="145811" y="46547"/>
                  </a:cubicBezTo>
                  <a:cubicBezTo>
                    <a:pt x="146170" y="55876"/>
                    <a:pt x="148551" y="60475"/>
                    <a:pt x="150867" y="64944"/>
                  </a:cubicBezTo>
                  <a:cubicBezTo>
                    <a:pt x="152955" y="68989"/>
                    <a:pt x="154912" y="72838"/>
                    <a:pt x="155205" y="80765"/>
                  </a:cubicBezTo>
                  <a:cubicBezTo>
                    <a:pt x="155499" y="88757"/>
                    <a:pt x="153770" y="92997"/>
                    <a:pt x="151976" y="97466"/>
                  </a:cubicBezTo>
                  <a:cubicBezTo>
                    <a:pt x="150345" y="101511"/>
                    <a:pt x="148681" y="105654"/>
                    <a:pt x="148323" y="112178"/>
                  </a:cubicBezTo>
                  <a:cubicBezTo>
                    <a:pt x="148225" y="112178"/>
                    <a:pt x="148159" y="112145"/>
                    <a:pt x="148062" y="112112"/>
                  </a:cubicBezTo>
                  <a:cubicBezTo>
                    <a:pt x="147996" y="112112"/>
                    <a:pt x="147964" y="112080"/>
                    <a:pt x="147898" y="112080"/>
                  </a:cubicBezTo>
                  <a:lnTo>
                    <a:pt x="117171" y="105817"/>
                  </a:lnTo>
                  <a:cubicBezTo>
                    <a:pt x="116812" y="103403"/>
                    <a:pt x="116714" y="101022"/>
                    <a:pt x="116877" y="98510"/>
                  </a:cubicBezTo>
                  <a:cubicBezTo>
                    <a:pt x="117399" y="98151"/>
                    <a:pt x="117888" y="97760"/>
                    <a:pt x="118377" y="97368"/>
                  </a:cubicBezTo>
                  <a:cubicBezTo>
                    <a:pt x="131947" y="86408"/>
                    <a:pt x="138569" y="76883"/>
                    <a:pt x="138569" y="68271"/>
                  </a:cubicBezTo>
                  <a:cubicBezTo>
                    <a:pt x="138569" y="67358"/>
                    <a:pt x="138504" y="66477"/>
                    <a:pt x="138439" y="65597"/>
                  </a:cubicBezTo>
                  <a:cubicBezTo>
                    <a:pt x="138243" y="63705"/>
                    <a:pt x="138145" y="55941"/>
                    <a:pt x="138145" y="45796"/>
                  </a:cubicBezTo>
                  <a:cubicBezTo>
                    <a:pt x="138145" y="44622"/>
                    <a:pt x="137460" y="43513"/>
                    <a:pt x="136351" y="43024"/>
                  </a:cubicBezTo>
                  <a:cubicBezTo>
                    <a:pt x="135944" y="42838"/>
                    <a:pt x="135508" y="42747"/>
                    <a:pt x="135074" y="42747"/>
                  </a:cubicBezTo>
                  <a:cubicBezTo>
                    <a:pt x="134363" y="42747"/>
                    <a:pt x="133657" y="42994"/>
                    <a:pt x="133089" y="43480"/>
                  </a:cubicBezTo>
                  <a:cubicBezTo>
                    <a:pt x="129077" y="46938"/>
                    <a:pt x="123955" y="48863"/>
                    <a:pt x="118671" y="48863"/>
                  </a:cubicBezTo>
                  <a:cubicBezTo>
                    <a:pt x="110059" y="48863"/>
                    <a:pt x="102165" y="43806"/>
                    <a:pt x="98545" y="35978"/>
                  </a:cubicBezTo>
                  <a:cubicBezTo>
                    <a:pt x="98055" y="34901"/>
                    <a:pt x="96979" y="34216"/>
                    <a:pt x="95772" y="34216"/>
                  </a:cubicBezTo>
                  <a:cubicBezTo>
                    <a:pt x="94598" y="34216"/>
                    <a:pt x="93489" y="34901"/>
                    <a:pt x="92999" y="35978"/>
                  </a:cubicBezTo>
                  <a:cubicBezTo>
                    <a:pt x="89378" y="43806"/>
                    <a:pt x="81517" y="48830"/>
                    <a:pt x="72905" y="48863"/>
                  </a:cubicBezTo>
                  <a:lnTo>
                    <a:pt x="72808" y="48830"/>
                  </a:lnTo>
                  <a:cubicBezTo>
                    <a:pt x="71992" y="48863"/>
                    <a:pt x="71209" y="49156"/>
                    <a:pt x="70622" y="49711"/>
                  </a:cubicBezTo>
                  <a:cubicBezTo>
                    <a:pt x="70035" y="50298"/>
                    <a:pt x="69709" y="51081"/>
                    <a:pt x="69709" y="51896"/>
                  </a:cubicBezTo>
                  <a:cubicBezTo>
                    <a:pt x="69676" y="59007"/>
                    <a:pt x="69578" y="64129"/>
                    <a:pt x="69415" y="65629"/>
                  </a:cubicBezTo>
                  <a:cubicBezTo>
                    <a:pt x="69350" y="66477"/>
                    <a:pt x="69317" y="67358"/>
                    <a:pt x="69317" y="68271"/>
                  </a:cubicBezTo>
                  <a:cubicBezTo>
                    <a:pt x="69317" y="76883"/>
                    <a:pt x="75906" y="86408"/>
                    <a:pt x="89476" y="97368"/>
                  </a:cubicBezTo>
                  <a:cubicBezTo>
                    <a:pt x="89933" y="97727"/>
                    <a:pt x="90422" y="98119"/>
                    <a:pt x="90912" y="98445"/>
                  </a:cubicBezTo>
                  <a:cubicBezTo>
                    <a:pt x="91075" y="100891"/>
                    <a:pt x="90944" y="103272"/>
                    <a:pt x="90585" y="105686"/>
                  </a:cubicBezTo>
                  <a:lnTo>
                    <a:pt x="59336" y="112080"/>
                  </a:lnTo>
                  <a:cubicBezTo>
                    <a:pt x="59270" y="112080"/>
                    <a:pt x="59238" y="112112"/>
                    <a:pt x="59172" y="112112"/>
                  </a:cubicBezTo>
                  <a:cubicBezTo>
                    <a:pt x="59107" y="112145"/>
                    <a:pt x="59042" y="112145"/>
                    <a:pt x="58977" y="112178"/>
                  </a:cubicBezTo>
                  <a:cubicBezTo>
                    <a:pt x="58716" y="105589"/>
                    <a:pt x="57085" y="101413"/>
                    <a:pt x="55519" y="97336"/>
                  </a:cubicBezTo>
                  <a:cubicBezTo>
                    <a:pt x="53758" y="92802"/>
                    <a:pt x="52094" y="88496"/>
                    <a:pt x="52518" y="80439"/>
                  </a:cubicBezTo>
                  <a:cubicBezTo>
                    <a:pt x="52909" y="72414"/>
                    <a:pt x="54932" y="68565"/>
                    <a:pt x="57085" y="64487"/>
                  </a:cubicBezTo>
                  <a:cubicBezTo>
                    <a:pt x="59433" y="60019"/>
                    <a:pt x="61880" y="55387"/>
                    <a:pt x="62337" y="45992"/>
                  </a:cubicBezTo>
                  <a:cubicBezTo>
                    <a:pt x="62434" y="44328"/>
                    <a:pt x="61130" y="42893"/>
                    <a:pt x="59433" y="42795"/>
                  </a:cubicBezTo>
                  <a:cubicBezTo>
                    <a:pt x="59392" y="42794"/>
                    <a:pt x="59350" y="42793"/>
                    <a:pt x="59309" y="42793"/>
                  </a:cubicBezTo>
                  <a:cubicBezTo>
                    <a:pt x="57669" y="42793"/>
                    <a:pt x="56332" y="44044"/>
                    <a:pt x="56237" y="45698"/>
                  </a:cubicBezTo>
                  <a:cubicBezTo>
                    <a:pt x="55845" y="53723"/>
                    <a:pt x="53823" y="57572"/>
                    <a:pt x="51670" y="61650"/>
                  </a:cubicBezTo>
                  <a:cubicBezTo>
                    <a:pt x="49289" y="66118"/>
                    <a:pt x="46842" y="70750"/>
                    <a:pt x="46385" y="80145"/>
                  </a:cubicBezTo>
                  <a:cubicBezTo>
                    <a:pt x="45929" y="89507"/>
                    <a:pt x="47919" y="94596"/>
                    <a:pt x="49811" y="99554"/>
                  </a:cubicBezTo>
                  <a:cubicBezTo>
                    <a:pt x="51442" y="103762"/>
                    <a:pt x="53007" y="107774"/>
                    <a:pt x="52877" y="114820"/>
                  </a:cubicBezTo>
                  <a:cubicBezTo>
                    <a:pt x="45929" y="119126"/>
                    <a:pt x="41427" y="126889"/>
                    <a:pt x="41427" y="135534"/>
                  </a:cubicBezTo>
                  <a:lnTo>
                    <a:pt x="41427" y="190433"/>
                  </a:lnTo>
                  <a:lnTo>
                    <a:pt x="7731" y="190433"/>
                  </a:lnTo>
                  <a:cubicBezTo>
                    <a:pt x="3458" y="190433"/>
                    <a:pt x="0" y="193890"/>
                    <a:pt x="0" y="198164"/>
                  </a:cubicBezTo>
                  <a:cubicBezTo>
                    <a:pt x="0" y="204003"/>
                    <a:pt x="4763" y="208765"/>
                    <a:pt x="10634" y="208765"/>
                  </a:cubicBezTo>
                  <a:lnTo>
                    <a:pt x="198133" y="208765"/>
                  </a:lnTo>
                  <a:cubicBezTo>
                    <a:pt x="204005" y="208765"/>
                    <a:pt x="208767" y="204003"/>
                    <a:pt x="208767" y="198164"/>
                  </a:cubicBezTo>
                  <a:cubicBezTo>
                    <a:pt x="208767" y="193890"/>
                    <a:pt x="205309" y="190433"/>
                    <a:pt x="201036" y="190433"/>
                  </a:cubicBezTo>
                  <a:lnTo>
                    <a:pt x="165807" y="190433"/>
                  </a:lnTo>
                  <a:lnTo>
                    <a:pt x="165807" y="158106"/>
                  </a:lnTo>
                  <a:cubicBezTo>
                    <a:pt x="165807" y="156410"/>
                    <a:pt x="164437" y="155040"/>
                    <a:pt x="162741" y="155040"/>
                  </a:cubicBezTo>
                  <a:cubicBezTo>
                    <a:pt x="161044" y="155040"/>
                    <a:pt x="159674" y="156410"/>
                    <a:pt x="159674" y="158106"/>
                  </a:cubicBezTo>
                  <a:lnTo>
                    <a:pt x="159674" y="190433"/>
                  </a:lnTo>
                  <a:lnTo>
                    <a:pt x="152955" y="190433"/>
                  </a:lnTo>
                  <a:cubicBezTo>
                    <a:pt x="153313" y="189422"/>
                    <a:pt x="153509" y="188345"/>
                    <a:pt x="153509" y="187203"/>
                  </a:cubicBezTo>
                  <a:lnTo>
                    <a:pt x="153509" y="134718"/>
                  </a:lnTo>
                  <a:cubicBezTo>
                    <a:pt x="153509" y="129564"/>
                    <a:pt x="149334" y="125389"/>
                    <a:pt x="144180" y="125389"/>
                  </a:cubicBezTo>
                  <a:lnTo>
                    <a:pt x="63087" y="125389"/>
                  </a:lnTo>
                  <a:cubicBezTo>
                    <a:pt x="57933" y="125389"/>
                    <a:pt x="53725" y="129564"/>
                    <a:pt x="53725" y="134718"/>
                  </a:cubicBezTo>
                  <a:lnTo>
                    <a:pt x="53725" y="187203"/>
                  </a:lnTo>
                  <a:cubicBezTo>
                    <a:pt x="53725" y="188345"/>
                    <a:pt x="53921" y="189422"/>
                    <a:pt x="54312" y="190433"/>
                  </a:cubicBezTo>
                  <a:lnTo>
                    <a:pt x="47560" y="190433"/>
                  </a:lnTo>
                  <a:lnTo>
                    <a:pt x="47560" y="135534"/>
                  </a:lnTo>
                  <a:cubicBezTo>
                    <a:pt x="47560" y="127313"/>
                    <a:pt x="52942" y="120137"/>
                    <a:pt x="60640" y="118049"/>
                  </a:cubicBezTo>
                  <a:lnTo>
                    <a:pt x="92151" y="111623"/>
                  </a:lnTo>
                  <a:cubicBezTo>
                    <a:pt x="92445" y="111949"/>
                    <a:pt x="92738" y="112243"/>
                    <a:pt x="93032" y="112569"/>
                  </a:cubicBezTo>
                  <a:cubicBezTo>
                    <a:pt x="96033" y="115799"/>
                    <a:pt x="99915" y="117560"/>
                    <a:pt x="103894" y="117560"/>
                  </a:cubicBezTo>
                  <a:lnTo>
                    <a:pt x="103960" y="117560"/>
                  </a:lnTo>
                  <a:cubicBezTo>
                    <a:pt x="107972" y="117560"/>
                    <a:pt x="111821" y="115799"/>
                    <a:pt x="114822" y="112569"/>
                  </a:cubicBezTo>
                  <a:cubicBezTo>
                    <a:pt x="115083" y="112308"/>
                    <a:pt x="115344" y="112015"/>
                    <a:pt x="115605" y="111754"/>
                  </a:cubicBezTo>
                  <a:lnTo>
                    <a:pt x="146594" y="118049"/>
                  </a:lnTo>
                  <a:cubicBezTo>
                    <a:pt x="154292" y="120137"/>
                    <a:pt x="159674" y="127313"/>
                    <a:pt x="159674" y="135534"/>
                  </a:cubicBezTo>
                  <a:lnTo>
                    <a:pt x="159674" y="143917"/>
                  </a:lnTo>
                  <a:cubicBezTo>
                    <a:pt x="159674" y="145613"/>
                    <a:pt x="161044" y="146983"/>
                    <a:pt x="162741" y="146983"/>
                  </a:cubicBezTo>
                  <a:cubicBezTo>
                    <a:pt x="164437" y="146983"/>
                    <a:pt x="165807" y="145613"/>
                    <a:pt x="165807" y="143917"/>
                  </a:cubicBezTo>
                  <a:lnTo>
                    <a:pt x="165807" y="135534"/>
                  </a:lnTo>
                  <a:cubicBezTo>
                    <a:pt x="165807" y="126889"/>
                    <a:pt x="161338" y="119126"/>
                    <a:pt x="154357" y="114820"/>
                  </a:cubicBezTo>
                  <a:cubicBezTo>
                    <a:pt x="154357" y="107905"/>
                    <a:pt x="155956" y="103925"/>
                    <a:pt x="157652" y="99782"/>
                  </a:cubicBezTo>
                  <a:cubicBezTo>
                    <a:pt x="159609" y="94889"/>
                    <a:pt x="161664" y="89833"/>
                    <a:pt x="161305" y="80536"/>
                  </a:cubicBezTo>
                  <a:cubicBezTo>
                    <a:pt x="160979" y="71240"/>
                    <a:pt x="158598" y="66608"/>
                    <a:pt x="156282" y="62139"/>
                  </a:cubicBezTo>
                  <a:cubicBezTo>
                    <a:pt x="154194" y="58094"/>
                    <a:pt x="152204" y="54277"/>
                    <a:pt x="151943" y="46318"/>
                  </a:cubicBezTo>
                  <a:cubicBezTo>
                    <a:pt x="151878" y="44426"/>
                    <a:pt x="151845" y="42404"/>
                    <a:pt x="151813" y="40479"/>
                  </a:cubicBezTo>
                  <a:cubicBezTo>
                    <a:pt x="151617" y="28377"/>
                    <a:pt x="151421" y="15851"/>
                    <a:pt x="143005" y="7729"/>
                  </a:cubicBezTo>
                  <a:cubicBezTo>
                    <a:pt x="135982" y="976"/>
                    <a:pt x="126162" y="18"/>
                    <a:pt x="116078" y="18"/>
                  </a:cubicBezTo>
                  <a:cubicBezTo>
                    <a:pt x="114032" y="18"/>
                    <a:pt x="111975" y="57"/>
                    <a:pt x="109929" y="96"/>
                  </a:cubicBezTo>
                  <a:cubicBezTo>
                    <a:pt x="108004" y="161"/>
                    <a:pt x="105982" y="194"/>
                    <a:pt x="104090" y="194"/>
                  </a:cubicBezTo>
                  <a:cubicBezTo>
                    <a:pt x="102068" y="194"/>
                    <a:pt x="99980" y="128"/>
                    <a:pt x="97957" y="96"/>
                  </a:cubicBezTo>
                  <a:cubicBezTo>
                    <a:pt x="95797" y="49"/>
                    <a:pt x="93624" y="0"/>
                    <a:pt x="914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8"/>
            <p:cNvSpPr/>
            <p:nvPr/>
          </p:nvSpPr>
          <p:spPr>
            <a:xfrm>
              <a:off x="3524575" y="4005700"/>
              <a:ext cx="513775" cy="512975"/>
            </a:xfrm>
            <a:custGeom>
              <a:avLst/>
              <a:gdLst/>
              <a:ahLst/>
              <a:cxnLst/>
              <a:rect l="l" t="t" r="r" b="b"/>
              <a:pathLst>
                <a:path w="20551" h="20519" extrusionOk="0">
                  <a:moveTo>
                    <a:pt x="10275" y="6101"/>
                  </a:moveTo>
                  <a:cubicBezTo>
                    <a:pt x="12559" y="6101"/>
                    <a:pt x="14418" y="7993"/>
                    <a:pt x="14418" y="10276"/>
                  </a:cubicBezTo>
                  <a:cubicBezTo>
                    <a:pt x="14418" y="12559"/>
                    <a:pt x="12559" y="14419"/>
                    <a:pt x="10275" y="14419"/>
                  </a:cubicBezTo>
                  <a:cubicBezTo>
                    <a:pt x="7959" y="14419"/>
                    <a:pt x="6100" y="12559"/>
                    <a:pt x="6100" y="10276"/>
                  </a:cubicBezTo>
                  <a:cubicBezTo>
                    <a:pt x="6100" y="7993"/>
                    <a:pt x="7959" y="6101"/>
                    <a:pt x="10275" y="6101"/>
                  </a:cubicBezTo>
                  <a:close/>
                  <a:moveTo>
                    <a:pt x="10275" y="1"/>
                  </a:moveTo>
                  <a:cubicBezTo>
                    <a:pt x="4599" y="1"/>
                    <a:pt x="0" y="4600"/>
                    <a:pt x="0" y="10276"/>
                  </a:cubicBezTo>
                  <a:cubicBezTo>
                    <a:pt x="0" y="15919"/>
                    <a:pt x="4599" y="20519"/>
                    <a:pt x="10275" y="20519"/>
                  </a:cubicBezTo>
                  <a:cubicBezTo>
                    <a:pt x="15919" y="20519"/>
                    <a:pt x="20551" y="15919"/>
                    <a:pt x="20551" y="10276"/>
                  </a:cubicBezTo>
                  <a:cubicBezTo>
                    <a:pt x="20551" y="4600"/>
                    <a:pt x="15919" y="1"/>
                    <a:pt x="10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2246;p82">
            <a:extLst>
              <a:ext uri="{FF2B5EF4-FFF2-40B4-BE49-F238E27FC236}">
                <a16:creationId xmlns:a16="http://schemas.microsoft.com/office/drawing/2014/main" id="{A47CB4CC-7A6E-EDE8-752A-7508290676C3}"/>
              </a:ext>
            </a:extLst>
          </p:cNvPr>
          <p:cNvGrpSpPr/>
          <p:nvPr/>
        </p:nvGrpSpPr>
        <p:grpSpPr>
          <a:xfrm>
            <a:off x="2276960" y="3197488"/>
            <a:ext cx="675500" cy="492778"/>
            <a:chOff x="7964753" y="2470823"/>
            <a:chExt cx="362068" cy="258670"/>
          </a:xfrm>
          <a:solidFill>
            <a:srgbClr val="FFFFFF"/>
          </a:solidFill>
        </p:grpSpPr>
        <p:sp>
          <p:nvSpPr>
            <p:cNvPr id="46" name="Google Shape;12247;p82">
              <a:extLst>
                <a:ext uri="{FF2B5EF4-FFF2-40B4-BE49-F238E27FC236}">
                  <a16:creationId xmlns:a16="http://schemas.microsoft.com/office/drawing/2014/main" id="{47BC359E-4267-1C4C-FA39-DEA8AA75F2E6}"/>
                </a:ext>
              </a:extLst>
            </p:cNvPr>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248;p82">
              <a:extLst>
                <a:ext uri="{FF2B5EF4-FFF2-40B4-BE49-F238E27FC236}">
                  <a16:creationId xmlns:a16="http://schemas.microsoft.com/office/drawing/2014/main" id="{AA76ED70-5F50-1B68-1E07-1B52B3BC7C71}"/>
                </a:ext>
              </a:extLst>
            </p:cNvPr>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49;p82">
              <a:extLst>
                <a:ext uri="{FF2B5EF4-FFF2-40B4-BE49-F238E27FC236}">
                  <a16:creationId xmlns:a16="http://schemas.microsoft.com/office/drawing/2014/main" id="{46810DE2-152B-34EE-B2D2-A910389C3093}"/>
                </a:ext>
              </a:extLst>
            </p:cNvPr>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50;p82">
              <a:extLst>
                <a:ext uri="{FF2B5EF4-FFF2-40B4-BE49-F238E27FC236}">
                  <a16:creationId xmlns:a16="http://schemas.microsoft.com/office/drawing/2014/main" id="{DB6A42C6-61EF-CA67-F06E-3CCEECC1A890}"/>
                </a:ext>
              </a:extLst>
            </p:cNvPr>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51;p82">
              <a:extLst>
                <a:ext uri="{FF2B5EF4-FFF2-40B4-BE49-F238E27FC236}">
                  <a16:creationId xmlns:a16="http://schemas.microsoft.com/office/drawing/2014/main" id="{8774EA27-9BF1-94C7-AFCF-A5E0399367E4}"/>
                </a:ext>
              </a:extLst>
            </p:cNvPr>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252;p82">
              <a:extLst>
                <a:ext uri="{FF2B5EF4-FFF2-40B4-BE49-F238E27FC236}">
                  <a16:creationId xmlns:a16="http://schemas.microsoft.com/office/drawing/2014/main" id="{F6BE0C56-A17A-7993-9823-BC4C5544B295}"/>
                </a:ext>
              </a:extLst>
            </p:cNvPr>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53;p82">
              <a:extLst>
                <a:ext uri="{FF2B5EF4-FFF2-40B4-BE49-F238E27FC236}">
                  <a16:creationId xmlns:a16="http://schemas.microsoft.com/office/drawing/2014/main" id="{42292ED4-DD9C-71DE-558A-182F16A8D160}"/>
                </a:ext>
              </a:extLst>
            </p:cNvPr>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54;p82">
              <a:extLst>
                <a:ext uri="{FF2B5EF4-FFF2-40B4-BE49-F238E27FC236}">
                  <a16:creationId xmlns:a16="http://schemas.microsoft.com/office/drawing/2014/main" id="{D2F4B6C3-B6C9-0B4E-E619-0BD757D5FDD0}"/>
                </a:ext>
              </a:extLst>
            </p:cNvPr>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55;p82">
              <a:extLst>
                <a:ext uri="{FF2B5EF4-FFF2-40B4-BE49-F238E27FC236}">
                  <a16:creationId xmlns:a16="http://schemas.microsoft.com/office/drawing/2014/main" id="{86ACFA87-F98E-AC29-A38F-0E9C337EBAC4}"/>
                </a:ext>
              </a:extLst>
            </p:cNvPr>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323;p81">
            <a:extLst>
              <a:ext uri="{FF2B5EF4-FFF2-40B4-BE49-F238E27FC236}">
                <a16:creationId xmlns:a16="http://schemas.microsoft.com/office/drawing/2014/main" id="{B578DFE2-CABE-025C-D7FB-27BC4DA430A9}"/>
              </a:ext>
            </a:extLst>
          </p:cNvPr>
          <p:cNvGrpSpPr/>
          <p:nvPr/>
        </p:nvGrpSpPr>
        <p:grpSpPr>
          <a:xfrm>
            <a:off x="6410452" y="1253226"/>
            <a:ext cx="416844" cy="505688"/>
            <a:chOff x="1767069" y="3360146"/>
            <a:chExt cx="286324" cy="348163"/>
          </a:xfrm>
          <a:solidFill>
            <a:srgbClr val="FFFFFF"/>
          </a:solidFill>
        </p:grpSpPr>
        <p:sp>
          <p:nvSpPr>
            <p:cNvPr id="57" name="Google Shape;11324;p81">
              <a:extLst>
                <a:ext uri="{FF2B5EF4-FFF2-40B4-BE49-F238E27FC236}">
                  <a16:creationId xmlns:a16="http://schemas.microsoft.com/office/drawing/2014/main" id="{DA807373-434D-3E91-5946-CFC911C687B2}"/>
                </a:ext>
              </a:extLst>
            </p:cNvPr>
            <p:cNvSpPr/>
            <p:nvPr/>
          </p:nvSpPr>
          <p:spPr>
            <a:xfrm>
              <a:off x="1767069" y="3404277"/>
              <a:ext cx="228223" cy="304033"/>
            </a:xfrm>
            <a:custGeom>
              <a:avLst/>
              <a:gdLst/>
              <a:ahLst/>
              <a:cxnLst/>
              <a:rect l="l" t="t" r="r" b="b"/>
              <a:pathLst>
                <a:path w="7204" h="9597" extrusionOk="0">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25;p81">
              <a:extLst>
                <a:ext uri="{FF2B5EF4-FFF2-40B4-BE49-F238E27FC236}">
                  <a16:creationId xmlns:a16="http://schemas.microsoft.com/office/drawing/2014/main" id="{492BF9FE-7F65-03E1-4519-8D18554DB094}"/>
                </a:ext>
              </a:extLst>
            </p:cNvPr>
            <p:cNvSpPr/>
            <p:nvPr/>
          </p:nvSpPr>
          <p:spPr>
            <a:xfrm>
              <a:off x="1799509" y="3360146"/>
              <a:ext cx="253884" cy="276883"/>
            </a:xfrm>
            <a:custGeom>
              <a:avLst/>
              <a:gdLst/>
              <a:ahLst/>
              <a:cxnLst/>
              <a:rect l="l" t="t" r="r" b="b"/>
              <a:pathLst>
                <a:path w="8014" h="8740" extrusionOk="0">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26;p81">
              <a:extLst>
                <a:ext uri="{FF2B5EF4-FFF2-40B4-BE49-F238E27FC236}">
                  <a16:creationId xmlns:a16="http://schemas.microsoft.com/office/drawing/2014/main" id="{FDD1BEC1-B6A5-D0A6-248E-F9EEA61D2DF8}"/>
                </a:ext>
              </a:extLst>
            </p:cNvPr>
            <p:cNvSpPr/>
            <p:nvPr/>
          </p:nvSpPr>
          <p:spPr>
            <a:xfrm>
              <a:off x="1948120" y="3388532"/>
              <a:ext cx="78852" cy="75367"/>
            </a:xfrm>
            <a:custGeom>
              <a:avLst/>
              <a:gdLst/>
              <a:ahLst/>
              <a:cxnLst/>
              <a:rect l="l" t="t" r="r" b="b"/>
              <a:pathLst>
                <a:path w="2489" h="2379" extrusionOk="0">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27;p81">
              <a:extLst>
                <a:ext uri="{FF2B5EF4-FFF2-40B4-BE49-F238E27FC236}">
                  <a16:creationId xmlns:a16="http://schemas.microsoft.com/office/drawing/2014/main" id="{4B5A6A5D-B34A-3F47-2CED-7E171FD4BC86}"/>
                </a:ext>
              </a:extLst>
            </p:cNvPr>
            <p:cNvSpPr/>
            <p:nvPr/>
          </p:nvSpPr>
          <p:spPr>
            <a:xfrm>
              <a:off x="1800270" y="3513636"/>
              <a:ext cx="162582" cy="10233"/>
            </a:xfrm>
            <a:custGeom>
              <a:avLst/>
              <a:gdLst/>
              <a:ahLst/>
              <a:cxnLst/>
              <a:rect l="l" t="t" r="r" b="b"/>
              <a:pathLst>
                <a:path w="5132" h="323" extrusionOk="0">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28;p81">
              <a:extLst>
                <a:ext uri="{FF2B5EF4-FFF2-40B4-BE49-F238E27FC236}">
                  <a16:creationId xmlns:a16="http://schemas.microsoft.com/office/drawing/2014/main" id="{C72CE646-7086-27E3-9DE2-4A1475B27B1C}"/>
                </a:ext>
              </a:extLst>
            </p:cNvPr>
            <p:cNvSpPr/>
            <p:nvPr/>
          </p:nvSpPr>
          <p:spPr>
            <a:xfrm>
              <a:off x="1800270" y="3536287"/>
              <a:ext cx="162582" cy="10201"/>
            </a:xfrm>
            <a:custGeom>
              <a:avLst/>
              <a:gdLst/>
              <a:ahLst/>
              <a:cxnLst/>
              <a:rect l="l" t="t" r="r" b="b"/>
              <a:pathLst>
                <a:path w="5132" h="322" extrusionOk="0">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29;p81">
              <a:extLst>
                <a:ext uri="{FF2B5EF4-FFF2-40B4-BE49-F238E27FC236}">
                  <a16:creationId xmlns:a16="http://schemas.microsoft.com/office/drawing/2014/main" id="{889A5160-24D6-312F-C4B6-73ADD7F551C5}"/>
                </a:ext>
              </a:extLst>
            </p:cNvPr>
            <p:cNvSpPr/>
            <p:nvPr/>
          </p:nvSpPr>
          <p:spPr>
            <a:xfrm>
              <a:off x="1800270" y="3558146"/>
              <a:ext cx="162582" cy="10613"/>
            </a:xfrm>
            <a:custGeom>
              <a:avLst/>
              <a:gdLst/>
              <a:ahLst/>
              <a:cxnLst/>
              <a:rect l="l" t="t" r="r" b="b"/>
              <a:pathLst>
                <a:path w="5132" h="335" extrusionOk="0">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30;p81">
              <a:extLst>
                <a:ext uri="{FF2B5EF4-FFF2-40B4-BE49-F238E27FC236}">
                  <a16:creationId xmlns:a16="http://schemas.microsoft.com/office/drawing/2014/main" id="{3C8A59FB-3CB8-4161-BB34-61B5FFF2221C}"/>
                </a:ext>
              </a:extLst>
            </p:cNvPr>
            <p:cNvSpPr/>
            <p:nvPr/>
          </p:nvSpPr>
          <p:spPr>
            <a:xfrm>
              <a:off x="1800270" y="3580798"/>
              <a:ext cx="162582" cy="10581"/>
            </a:xfrm>
            <a:custGeom>
              <a:avLst/>
              <a:gdLst/>
              <a:ahLst/>
              <a:cxnLst/>
              <a:rect l="l" t="t" r="r" b="b"/>
              <a:pathLst>
                <a:path w="5132" h="334" extrusionOk="0">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A7AA4-5C0E-A124-AA6D-561887FD4BD2}"/>
              </a:ext>
            </a:extLst>
          </p:cNvPr>
          <p:cNvSpPr>
            <a:spLocks noGrp="1"/>
          </p:cNvSpPr>
          <p:nvPr>
            <p:ph type="title" idx="2"/>
          </p:nvPr>
        </p:nvSpPr>
        <p:spPr>
          <a:xfrm>
            <a:off x="713250" y="450659"/>
            <a:ext cx="7717500" cy="572700"/>
          </a:xfrm>
        </p:spPr>
        <p:txBody>
          <a:bodyPr/>
          <a:lstStyle/>
          <a:p>
            <a:r>
              <a:rPr lang="en-US" dirty="0">
                <a:solidFill>
                  <a:srgbClr val="FFFFFF"/>
                </a:solidFill>
              </a:rPr>
              <a:t>CHALLENGES</a:t>
            </a:r>
            <a:endParaRPr lang="en-IN" dirty="0">
              <a:solidFill>
                <a:srgbClr val="FFFFFF"/>
              </a:solidFill>
            </a:endParaRPr>
          </a:p>
        </p:txBody>
      </p:sp>
      <p:sp>
        <p:nvSpPr>
          <p:cNvPr id="8" name="Subtitle 7">
            <a:extLst>
              <a:ext uri="{FF2B5EF4-FFF2-40B4-BE49-F238E27FC236}">
                <a16:creationId xmlns:a16="http://schemas.microsoft.com/office/drawing/2014/main" id="{75AF3107-4E3C-9AF2-4376-DA8756B1BD0D}"/>
              </a:ext>
            </a:extLst>
          </p:cNvPr>
          <p:cNvSpPr>
            <a:spLocks noGrp="1"/>
          </p:cNvSpPr>
          <p:nvPr>
            <p:ph type="subTitle" idx="6"/>
          </p:nvPr>
        </p:nvSpPr>
        <p:spPr>
          <a:xfrm>
            <a:off x="434179" y="1720904"/>
            <a:ext cx="8275641" cy="1701691"/>
          </a:xfrm>
          <a:ln w="19050">
            <a:solidFill>
              <a:srgbClr val="FFFFFF"/>
            </a:solidFill>
          </a:ln>
        </p:spPr>
        <p:txBody>
          <a:bodyPr/>
          <a:lstStyle/>
          <a:p>
            <a:pPr algn="l"/>
            <a:r>
              <a:rPr lang="en-US" dirty="0">
                <a:solidFill>
                  <a:srgbClr val="FFFFFF"/>
                </a:solidFill>
              </a:rPr>
              <a:t>Sentiment analysis is one of the hardest tasks in natural language processing because even</a:t>
            </a:r>
          </a:p>
          <a:p>
            <a:pPr algn="l"/>
            <a:r>
              <a:rPr lang="en-US" dirty="0">
                <a:solidFill>
                  <a:srgbClr val="FFFFFF"/>
                </a:solidFill>
              </a:rPr>
              <a:t>humans struggle to analyze sentiments accurately.</a:t>
            </a:r>
          </a:p>
          <a:p>
            <a:pPr algn="l"/>
            <a:endParaRPr lang="en-US" dirty="0">
              <a:solidFill>
                <a:srgbClr val="FFFFFF"/>
              </a:solidFill>
            </a:endParaRPr>
          </a:p>
          <a:p>
            <a:pPr algn="l"/>
            <a:r>
              <a:rPr lang="en-US" dirty="0">
                <a:solidFill>
                  <a:srgbClr val="FFFFFF"/>
                </a:solidFill>
              </a:rPr>
              <a:t>Data scientists are getting better at creating more accurate sentiment classifiers, but</a:t>
            </a:r>
          </a:p>
          <a:p>
            <a:pPr algn="l"/>
            <a:r>
              <a:rPr lang="en-US" dirty="0">
                <a:solidFill>
                  <a:srgbClr val="FFFFFF"/>
                </a:solidFill>
              </a:rPr>
              <a:t>there’s still a long way to go. Let’s take a closer look at some of the main challenges of</a:t>
            </a:r>
          </a:p>
          <a:p>
            <a:pPr algn="l"/>
            <a:r>
              <a:rPr lang="en-US" dirty="0">
                <a:solidFill>
                  <a:srgbClr val="FFFFFF"/>
                </a:solidFill>
              </a:rPr>
              <a:t>machine-based sentiment analysis:</a:t>
            </a:r>
            <a:endParaRPr lang="en-IN" dirty="0">
              <a:solidFill>
                <a:srgbClr val="FFFFFF"/>
              </a:solidFill>
            </a:endParaRPr>
          </a:p>
        </p:txBody>
      </p:sp>
      <p:sp>
        <p:nvSpPr>
          <p:cNvPr id="11" name="Google Shape;213;p32">
            <a:extLst>
              <a:ext uri="{FF2B5EF4-FFF2-40B4-BE49-F238E27FC236}">
                <a16:creationId xmlns:a16="http://schemas.microsoft.com/office/drawing/2014/main" id="{2C736266-5642-C83A-BF11-69B761D83F9B}"/>
              </a:ext>
            </a:extLst>
          </p:cNvPr>
          <p:cNvSpPr/>
          <p:nvPr/>
        </p:nvSpPr>
        <p:spPr>
          <a:xfrm>
            <a:off x="5621580" y="145924"/>
            <a:ext cx="576000" cy="57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4;p32">
            <a:extLst>
              <a:ext uri="{FF2B5EF4-FFF2-40B4-BE49-F238E27FC236}">
                <a16:creationId xmlns:a16="http://schemas.microsoft.com/office/drawing/2014/main" id="{70D852E3-54D3-9DD3-5FDB-578693DA923F}"/>
              </a:ext>
            </a:extLst>
          </p:cNvPr>
          <p:cNvSpPr/>
          <p:nvPr/>
        </p:nvSpPr>
        <p:spPr>
          <a:xfrm>
            <a:off x="-468080" y="3906990"/>
            <a:ext cx="1056300" cy="105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58">
            <a:extLst>
              <a:ext uri="{FF2B5EF4-FFF2-40B4-BE49-F238E27FC236}">
                <a16:creationId xmlns:a16="http://schemas.microsoft.com/office/drawing/2014/main" id="{F1EDC5B0-C358-4B27-7082-CF18AED309F6}"/>
              </a:ext>
            </a:extLst>
          </p:cNvPr>
          <p:cNvSpPr/>
          <p:nvPr/>
        </p:nvSpPr>
        <p:spPr>
          <a:xfrm rot="10800000" flipH="1">
            <a:off x="8630349" y="3487098"/>
            <a:ext cx="331800" cy="331800"/>
          </a:xfrm>
          <a:prstGeom prst="ellipse">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Isosceles Triangle 16">
            <a:extLst>
              <a:ext uri="{FF2B5EF4-FFF2-40B4-BE49-F238E27FC236}">
                <a16:creationId xmlns:a16="http://schemas.microsoft.com/office/drawing/2014/main" id="{678711B0-C398-DBAA-C39C-462A8596F4D1}"/>
              </a:ext>
            </a:extLst>
          </p:cNvPr>
          <p:cNvSpPr/>
          <p:nvPr/>
        </p:nvSpPr>
        <p:spPr>
          <a:xfrm rot="1864996">
            <a:off x="-56423" y="134275"/>
            <a:ext cx="674681" cy="555612"/>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3E2D8A3-2693-4CF1-E8DF-43E1CBA81735}"/>
              </a:ext>
            </a:extLst>
          </p:cNvPr>
          <p:cNvPicPr>
            <a:picLocks noChangeAspect="1"/>
          </p:cNvPicPr>
          <p:nvPr/>
        </p:nvPicPr>
        <p:blipFill>
          <a:blip r:embed="rId2"/>
          <a:stretch>
            <a:fillRect/>
          </a:stretch>
        </p:blipFill>
        <p:spPr>
          <a:xfrm>
            <a:off x="3330551" y="492348"/>
            <a:ext cx="489321" cy="489321"/>
          </a:xfrm>
          <a:prstGeom prst="rect">
            <a:avLst/>
          </a:prstGeom>
        </p:spPr>
      </p:pic>
    </p:spTree>
    <p:extLst>
      <p:ext uri="{BB962C8B-B14F-4D97-AF65-F5344CB8AC3E}">
        <p14:creationId xmlns:p14="http://schemas.microsoft.com/office/powerpoint/2010/main" val="2710038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F8F8F8E-65AF-D5FA-C0E6-B31E47CA97BB}"/>
              </a:ext>
            </a:extLst>
          </p:cNvPr>
          <p:cNvSpPr>
            <a:spLocks noGrp="1"/>
          </p:cNvSpPr>
          <p:nvPr>
            <p:ph type="subTitle" idx="1"/>
          </p:nvPr>
        </p:nvSpPr>
        <p:spPr>
          <a:xfrm>
            <a:off x="212640" y="1230975"/>
            <a:ext cx="8337334" cy="3119396"/>
          </a:xfrm>
        </p:spPr>
        <p:txBody>
          <a:bodyPr/>
          <a:lstStyle/>
          <a:p>
            <a:pPr algn="l"/>
            <a:r>
              <a:rPr lang="en-US" dirty="0">
                <a:solidFill>
                  <a:srgbClr val="FFFFFF"/>
                </a:solidFill>
              </a:rPr>
              <a:t>There are two types of text: subjective and objective. Objective texts do not contain explicit</a:t>
            </a:r>
          </a:p>
          <a:p>
            <a:pPr algn="l"/>
            <a:r>
              <a:rPr lang="en-US" dirty="0">
                <a:solidFill>
                  <a:srgbClr val="FFFFFF"/>
                </a:solidFill>
              </a:rPr>
              <a:t>sentiments, whereas subjective texts do. Say, for example, you intend to analyze the</a:t>
            </a:r>
          </a:p>
          <a:p>
            <a:pPr algn="l"/>
            <a:r>
              <a:rPr lang="en-US" dirty="0">
                <a:solidFill>
                  <a:srgbClr val="FFFFFF"/>
                </a:solidFill>
              </a:rPr>
              <a:t>sentiment of the following two texts:</a:t>
            </a:r>
          </a:p>
          <a:p>
            <a:pPr algn="l"/>
            <a:endParaRPr lang="en-US" dirty="0">
              <a:solidFill>
                <a:srgbClr val="FFFFFF"/>
              </a:solidFill>
            </a:endParaRPr>
          </a:p>
          <a:p>
            <a:pPr algn="l"/>
            <a:r>
              <a:rPr lang="en-US" i="1" dirty="0">
                <a:solidFill>
                  <a:srgbClr val="FFFFFF"/>
                </a:solidFill>
              </a:rPr>
              <a:t>The package is nice.</a:t>
            </a:r>
          </a:p>
          <a:p>
            <a:pPr algn="l"/>
            <a:endParaRPr lang="en-US" i="1" dirty="0">
              <a:solidFill>
                <a:srgbClr val="FFFFFF"/>
              </a:solidFill>
            </a:endParaRPr>
          </a:p>
          <a:p>
            <a:pPr algn="l"/>
            <a:r>
              <a:rPr lang="en-US" i="1" dirty="0">
                <a:solidFill>
                  <a:srgbClr val="FFFFFF"/>
                </a:solidFill>
              </a:rPr>
              <a:t>The package is red.</a:t>
            </a:r>
          </a:p>
          <a:p>
            <a:pPr algn="l"/>
            <a:endParaRPr lang="en-US" dirty="0">
              <a:solidFill>
                <a:srgbClr val="FFFFFF"/>
              </a:solidFill>
            </a:endParaRPr>
          </a:p>
          <a:p>
            <a:pPr algn="l"/>
            <a:r>
              <a:rPr lang="en-US" dirty="0">
                <a:solidFill>
                  <a:srgbClr val="FFFFFF"/>
                </a:solidFill>
              </a:rPr>
              <a:t>Most people would say that sentiment is positive for the first one and neutral for the second</a:t>
            </a:r>
          </a:p>
          <a:p>
            <a:pPr algn="l"/>
            <a:r>
              <a:rPr lang="en-US" dirty="0">
                <a:solidFill>
                  <a:srgbClr val="FFFFFF"/>
                </a:solidFill>
              </a:rPr>
              <a:t>one, right? All predicates (adjectives, verbs, and some nouns) should not be treated the same</a:t>
            </a:r>
          </a:p>
          <a:p>
            <a:pPr algn="l"/>
            <a:r>
              <a:rPr lang="en-US" dirty="0">
                <a:solidFill>
                  <a:srgbClr val="FFFFFF"/>
                </a:solidFill>
              </a:rPr>
              <a:t>with respect to how they create sentiment. In the example above, nice is more subjective</a:t>
            </a:r>
          </a:p>
          <a:p>
            <a:pPr algn="l"/>
            <a:r>
              <a:rPr lang="en-US" dirty="0">
                <a:solidFill>
                  <a:srgbClr val="FFFFFF"/>
                </a:solidFill>
              </a:rPr>
              <a:t>than red.</a:t>
            </a:r>
            <a:endParaRPr lang="en-IN" dirty="0">
              <a:solidFill>
                <a:srgbClr val="FFFFFF"/>
              </a:solidFill>
            </a:endParaRPr>
          </a:p>
        </p:txBody>
      </p:sp>
      <p:sp>
        <p:nvSpPr>
          <p:cNvPr id="4" name="Title 3">
            <a:extLst>
              <a:ext uri="{FF2B5EF4-FFF2-40B4-BE49-F238E27FC236}">
                <a16:creationId xmlns:a16="http://schemas.microsoft.com/office/drawing/2014/main" id="{49E007E7-79D2-188D-E8B9-049D84D01B1E}"/>
              </a:ext>
            </a:extLst>
          </p:cNvPr>
          <p:cNvSpPr>
            <a:spLocks noGrp="1"/>
          </p:cNvSpPr>
          <p:nvPr>
            <p:ph type="title" idx="2"/>
          </p:nvPr>
        </p:nvSpPr>
        <p:spPr>
          <a:xfrm>
            <a:off x="419549" y="292546"/>
            <a:ext cx="7717500" cy="572700"/>
          </a:xfrm>
        </p:spPr>
        <p:txBody>
          <a:bodyPr/>
          <a:lstStyle/>
          <a:p>
            <a:r>
              <a:rPr lang="en-IN" dirty="0">
                <a:solidFill>
                  <a:srgbClr val="FFFFFF"/>
                </a:solidFill>
              </a:rPr>
              <a:t>Subjectivity and Tone</a:t>
            </a:r>
          </a:p>
        </p:txBody>
      </p:sp>
      <p:pic>
        <p:nvPicPr>
          <p:cNvPr id="12" name="Picture 11">
            <a:extLst>
              <a:ext uri="{FF2B5EF4-FFF2-40B4-BE49-F238E27FC236}">
                <a16:creationId xmlns:a16="http://schemas.microsoft.com/office/drawing/2014/main" id="{B1DE66AA-1BF0-5B84-92E7-E65FCCF28EDF}"/>
              </a:ext>
            </a:extLst>
          </p:cNvPr>
          <p:cNvPicPr>
            <a:picLocks noChangeAspect="1"/>
          </p:cNvPicPr>
          <p:nvPr/>
        </p:nvPicPr>
        <p:blipFill rotWithShape="1">
          <a:blip r:embed="rId2"/>
          <a:srcRect t="8039" r="1451" b="12032"/>
          <a:stretch/>
        </p:blipFill>
        <p:spPr>
          <a:xfrm>
            <a:off x="4381307" y="416548"/>
            <a:ext cx="450951" cy="365742"/>
          </a:xfrm>
          <a:prstGeom prst="rect">
            <a:avLst/>
          </a:prstGeom>
        </p:spPr>
      </p:pic>
      <p:sp>
        <p:nvSpPr>
          <p:cNvPr id="13" name="Google Shape;431;p42">
            <a:extLst>
              <a:ext uri="{FF2B5EF4-FFF2-40B4-BE49-F238E27FC236}">
                <a16:creationId xmlns:a16="http://schemas.microsoft.com/office/drawing/2014/main" id="{4FC14632-9FE5-F5BA-D1C0-DFB7B0327604}"/>
              </a:ext>
            </a:extLst>
          </p:cNvPr>
          <p:cNvSpPr/>
          <p:nvPr/>
        </p:nvSpPr>
        <p:spPr>
          <a:xfrm>
            <a:off x="8123401" y="3361600"/>
            <a:ext cx="2709000" cy="2709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3;p32">
            <a:extLst>
              <a:ext uri="{FF2B5EF4-FFF2-40B4-BE49-F238E27FC236}">
                <a16:creationId xmlns:a16="http://schemas.microsoft.com/office/drawing/2014/main" id="{7D3F7457-F555-B7CC-7B2A-42B04060D54D}"/>
              </a:ext>
            </a:extLst>
          </p:cNvPr>
          <p:cNvSpPr/>
          <p:nvPr/>
        </p:nvSpPr>
        <p:spPr>
          <a:xfrm>
            <a:off x="8573976" y="217142"/>
            <a:ext cx="339299" cy="361754"/>
          </a:xfrm>
          <a:prstGeom prst="rect">
            <a:avLst/>
          </a:pr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8;p58">
            <a:extLst>
              <a:ext uri="{FF2B5EF4-FFF2-40B4-BE49-F238E27FC236}">
                <a16:creationId xmlns:a16="http://schemas.microsoft.com/office/drawing/2014/main" id="{8B9289AB-C2BB-40B6-BE74-DBCAA13C3F38}"/>
              </a:ext>
            </a:extLst>
          </p:cNvPr>
          <p:cNvSpPr/>
          <p:nvPr/>
        </p:nvSpPr>
        <p:spPr>
          <a:xfrm rot="10800000" flipH="1">
            <a:off x="87749" y="4550200"/>
            <a:ext cx="331800" cy="331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306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a:extLst>
              <a:ext uri="{FF2B5EF4-FFF2-40B4-BE49-F238E27FC236}">
                <a16:creationId xmlns:a16="http://schemas.microsoft.com/office/drawing/2014/main" id="{D0D75F92-4665-422D-DF73-AC309B57B655}"/>
              </a:ext>
            </a:extLst>
          </p:cNvPr>
          <p:cNvSpPr txBox="1">
            <a:spLocks/>
          </p:cNvSpPr>
          <p:nvPr/>
        </p:nvSpPr>
        <p:spPr>
          <a:xfrm>
            <a:off x="634452" y="29254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Context and Polarity</a:t>
            </a:r>
          </a:p>
        </p:txBody>
      </p:sp>
      <p:sp>
        <p:nvSpPr>
          <p:cNvPr id="31" name="Subtitle 2">
            <a:extLst>
              <a:ext uri="{FF2B5EF4-FFF2-40B4-BE49-F238E27FC236}">
                <a16:creationId xmlns:a16="http://schemas.microsoft.com/office/drawing/2014/main" id="{98263702-5D61-E47C-B686-E633B8570E6F}"/>
              </a:ext>
            </a:extLst>
          </p:cNvPr>
          <p:cNvSpPr>
            <a:spLocks noGrp="1"/>
          </p:cNvSpPr>
          <p:nvPr>
            <p:ph type="subTitle" idx="1"/>
          </p:nvPr>
        </p:nvSpPr>
        <p:spPr>
          <a:xfrm>
            <a:off x="212639" y="807609"/>
            <a:ext cx="8824569" cy="4284998"/>
          </a:xfrm>
        </p:spPr>
        <p:txBody>
          <a:bodyPr/>
          <a:lstStyle/>
          <a:p>
            <a:pPr algn="l"/>
            <a:r>
              <a:rPr lang="en-US" sz="1500" dirty="0">
                <a:solidFill>
                  <a:srgbClr val="FFFFFF"/>
                </a:solidFill>
              </a:rPr>
              <a:t>All utterances are uttered at some point in time, in some place, by and to some people, you get the point.</a:t>
            </a:r>
          </a:p>
          <a:p>
            <a:pPr algn="l"/>
            <a:r>
              <a:rPr lang="en-US" sz="1500" dirty="0">
                <a:solidFill>
                  <a:srgbClr val="FFFFFF"/>
                </a:solidFill>
              </a:rPr>
              <a:t>All utterances are uttered in context. Analyzing sentiment without context gets pretty difficult. However,</a:t>
            </a:r>
          </a:p>
          <a:p>
            <a:pPr algn="l"/>
            <a:r>
              <a:rPr lang="en-US" sz="1500" dirty="0">
                <a:solidFill>
                  <a:srgbClr val="FFFFFF"/>
                </a:solidFill>
              </a:rPr>
              <a:t>machines cannot learn about contexts if they are not mentioned explicitly. One of the problems that</a:t>
            </a:r>
          </a:p>
          <a:p>
            <a:pPr algn="l"/>
            <a:r>
              <a:rPr lang="en-US" sz="1500" dirty="0">
                <a:solidFill>
                  <a:srgbClr val="FFFFFF"/>
                </a:solidFill>
              </a:rPr>
              <a:t>arise from context is changes in polarity. Look at the following responses to a survey:</a:t>
            </a:r>
          </a:p>
          <a:p>
            <a:pPr algn="l"/>
            <a:endParaRPr lang="en-US" sz="1500" dirty="0">
              <a:solidFill>
                <a:srgbClr val="FFFFFF"/>
              </a:solidFill>
            </a:endParaRPr>
          </a:p>
          <a:p>
            <a:pPr algn="l"/>
            <a:r>
              <a:rPr lang="en-US" sz="1500" i="1" dirty="0">
                <a:solidFill>
                  <a:srgbClr val="FFFFFF"/>
                </a:solidFill>
              </a:rPr>
              <a:t>Everything about it.</a:t>
            </a:r>
          </a:p>
          <a:p>
            <a:pPr algn="l"/>
            <a:endParaRPr lang="en-US" sz="1500" i="1" dirty="0">
              <a:solidFill>
                <a:srgbClr val="FFFFFF"/>
              </a:solidFill>
            </a:endParaRPr>
          </a:p>
          <a:p>
            <a:pPr algn="l"/>
            <a:r>
              <a:rPr lang="en-US" sz="1500" i="1" dirty="0">
                <a:solidFill>
                  <a:srgbClr val="FFFFFF"/>
                </a:solidFill>
              </a:rPr>
              <a:t>Absolutely nothing!</a:t>
            </a:r>
          </a:p>
          <a:p>
            <a:pPr algn="l"/>
            <a:endParaRPr lang="en-US" sz="1500" dirty="0">
              <a:solidFill>
                <a:srgbClr val="FFFFFF"/>
              </a:solidFill>
            </a:endParaRPr>
          </a:p>
          <a:p>
            <a:pPr algn="l"/>
            <a:r>
              <a:rPr lang="en-US" sz="1500" dirty="0">
                <a:solidFill>
                  <a:srgbClr val="FFFFFF"/>
                </a:solidFill>
              </a:rPr>
              <a:t>Imagine the responses above come from answers to the question </a:t>
            </a:r>
            <a:r>
              <a:rPr lang="en-US" sz="1500" i="1" dirty="0">
                <a:solidFill>
                  <a:srgbClr val="FFFFFF"/>
                </a:solidFill>
              </a:rPr>
              <a:t>What did you like about the event?</a:t>
            </a:r>
          </a:p>
          <a:p>
            <a:pPr algn="l"/>
            <a:r>
              <a:rPr lang="en-US" sz="1500" dirty="0">
                <a:solidFill>
                  <a:srgbClr val="FFFFFF"/>
                </a:solidFill>
              </a:rPr>
              <a:t>The first response would be positive and the second one would be negative, right? Now, imagine the</a:t>
            </a:r>
          </a:p>
          <a:p>
            <a:pPr algn="l"/>
            <a:r>
              <a:rPr lang="en-US" sz="1500" dirty="0">
                <a:solidFill>
                  <a:srgbClr val="FFFFFF"/>
                </a:solidFill>
              </a:rPr>
              <a:t>responses come from answers to the question </a:t>
            </a:r>
            <a:r>
              <a:rPr lang="en-US" sz="1500" i="1" dirty="0">
                <a:solidFill>
                  <a:srgbClr val="FFFFFF"/>
                </a:solidFill>
              </a:rPr>
              <a:t>What did you Dislike about the event? </a:t>
            </a:r>
            <a:r>
              <a:rPr lang="en-US" sz="1500" dirty="0">
                <a:solidFill>
                  <a:srgbClr val="FFFFFF"/>
                </a:solidFill>
              </a:rPr>
              <a:t>The negative in</a:t>
            </a:r>
          </a:p>
          <a:p>
            <a:pPr algn="l"/>
            <a:r>
              <a:rPr lang="en-US" sz="1500" dirty="0">
                <a:solidFill>
                  <a:srgbClr val="FFFFFF"/>
                </a:solidFill>
              </a:rPr>
              <a:t>the question will make sentiment analysis change altogether.</a:t>
            </a:r>
          </a:p>
          <a:p>
            <a:pPr algn="l"/>
            <a:endParaRPr lang="en-US" sz="1500" dirty="0">
              <a:solidFill>
                <a:srgbClr val="FFFFFF"/>
              </a:solidFill>
            </a:endParaRPr>
          </a:p>
          <a:p>
            <a:pPr algn="l"/>
            <a:r>
              <a:rPr lang="en-US" sz="1500" dirty="0">
                <a:solidFill>
                  <a:srgbClr val="FFFFFF"/>
                </a:solidFill>
              </a:rPr>
              <a:t>A good deal of preprocessing or postprocessing will be needed if we are to take into account at least part</a:t>
            </a:r>
          </a:p>
          <a:p>
            <a:pPr algn="l"/>
            <a:r>
              <a:rPr lang="en-US" sz="1500" dirty="0">
                <a:solidFill>
                  <a:srgbClr val="FFFFFF"/>
                </a:solidFill>
              </a:rPr>
              <a:t>of the context in which texts were produced. However, how to preprocess or postprocess data in order to</a:t>
            </a:r>
          </a:p>
          <a:p>
            <a:pPr algn="l"/>
            <a:r>
              <a:rPr lang="en-US" sz="1500" dirty="0">
                <a:solidFill>
                  <a:srgbClr val="FFFFFF"/>
                </a:solidFill>
              </a:rPr>
              <a:t>capture the bits of context that will help analyze sentiment is not straightforward.</a:t>
            </a:r>
            <a:endParaRPr lang="en-IN" sz="1500" dirty="0">
              <a:solidFill>
                <a:srgbClr val="FFFFFF"/>
              </a:solidFill>
            </a:endParaRPr>
          </a:p>
        </p:txBody>
      </p:sp>
      <p:pic>
        <p:nvPicPr>
          <p:cNvPr id="33" name="Picture 32">
            <a:extLst>
              <a:ext uri="{FF2B5EF4-FFF2-40B4-BE49-F238E27FC236}">
                <a16:creationId xmlns:a16="http://schemas.microsoft.com/office/drawing/2014/main" id="{ACB7FA2C-7EF5-35BB-3E63-353A058FD072}"/>
              </a:ext>
            </a:extLst>
          </p:cNvPr>
          <p:cNvPicPr>
            <a:picLocks noChangeAspect="1"/>
          </p:cNvPicPr>
          <p:nvPr/>
        </p:nvPicPr>
        <p:blipFill>
          <a:blip r:embed="rId2"/>
          <a:stretch>
            <a:fillRect/>
          </a:stretch>
        </p:blipFill>
        <p:spPr>
          <a:xfrm>
            <a:off x="204645" y="77642"/>
            <a:ext cx="429807" cy="429807"/>
          </a:xfrm>
          <a:prstGeom prst="rect">
            <a:avLst/>
          </a:prstGeom>
        </p:spPr>
      </p:pic>
      <p:sp>
        <p:nvSpPr>
          <p:cNvPr id="34" name="Google Shape;260;p34">
            <a:extLst>
              <a:ext uri="{FF2B5EF4-FFF2-40B4-BE49-F238E27FC236}">
                <a16:creationId xmlns:a16="http://schemas.microsoft.com/office/drawing/2014/main" id="{2A10C615-C4DA-68A9-8497-6D4D307B3B7A}"/>
              </a:ext>
            </a:extLst>
          </p:cNvPr>
          <p:cNvSpPr/>
          <p:nvPr/>
        </p:nvSpPr>
        <p:spPr>
          <a:xfrm>
            <a:off x="5870525" y="-450508"/>
            <a:ext cx="1056300" cy="105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9;p34">
            <a:extLst>
              <a:ext uri="{FF2B5EF4-FFF2-40B4-BE49-F238E27FC236}">
                <a16:creationId xmlns:a16="http://schemas.microsoft.com/office/drawing/2014/main" id="{80922EFD-2168-8BB9-C434-92A732179270}"/>
              </a:ext>
            </a:extLst>
          </p:cNvPr>
          <p:cNvSpPr/>
          <p:nvPr/>
        </p:nvSpPr>
        <p:spPr>
          <a:xfrm>
            <a:off x="212639" y="4795585"/>
            <a:ext cx="433500" cy="43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083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D9CC1D94-A2FF-45D4-FF96-FBBF0643990C}"/>
              </a:ext>
            </a:extLst>
          </p:cNvPr>
          <p:cNvSpPr txBox="1">
            <a:spLocks/>
          </p:cNvSpPr>
          <p:nvPr/>
        </p:nvSpPr>
        <p:spPr>
          <a:xfrm>
            <a:off x="419549" y="29254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Irony and Sarcasm</a:t>
            </a:r>
          </a:p>
        </p:txBody>
      </p:sp>
      <p:sp>
        <p:nvSpPr>
          <p:cNvPr id="15" name="Subtitle 2">
            <a:extLst>
              <a:ext uri="{FF2B5EF4-FFF2-40B4-BE49-F238E27FC236}">
                <a16:creationId xmlns:a16="http://schemas.microsoft.com/office/drawing/2014/main" id="{5C7CB77A-7750-96A1-8D8F-242DE6B86952}"/>
              </a:ext>
            </a:extLst>
          </p:cNvPr>
          <p:cNvSpPr>
            <a:spLocks noGrp="1"/>
          </p:cNvSpPr>
          <p:nvPr>
            <p:ph type="subTitle" idx="1"/>
          </p:nvPr>
        </p:nvSpPr>
        <p:spPr>
          <a:xfrm>
            <a:off x="212639" y="807609"/>
            <a:ext cx="8824569" cy="4284998"/>
          </a:xfrm>
        </p:spPr>
        <p:txBody>
          <a:bodyPr/>
          <a:lstStyle/>
          <a:p>
            <a:pPr algn="l"/>
            <a:r>
              <a:rPr lang="en-US" sz="1500" dirty="0">
                <a:solidFill>
                  <a:srgbClr val="FFFFFF"/>
                </a:solidFill>
              </a:rPr>
              <a:t>When it comes to irony and sarcasm, people express their negative sentiments using positive words,</a:t>
            </a:r>
          </a:p>
          <a:p>
            <a:pPr algn="l"/>
            <a:r>
              <a:rPr lang="en-US" sz="1500" dirty="0">
                <a:solidFill>
                  <a:srgbClr val="FFFFFF"/>
                </a:solidFill>
              </a:rPr>
              <a:t>which can be difficult for machines to detect without having a thorough understanding of the context of</a:t>
            </a:r>
          </a:p>
          <a:p>
            <a:pPr algn="l"/>
            <a:r>
              <a:rPr lang="en-US" sz="1500" dirty="0">
                <a:solidFill>
                  <a:srgbClr val="FFFFFF"/>
                </a:solidFill>
              </a:rPr>
              <a:t>the situation in which a feeling was expressed.</a:t>
            </a:r>
          </a:p>
          <a:p>
            <a:pPr algn="l"/>
            <a:endParaRPr lang="en-US" sz="1500" dirty="0">
              <a:solidFill>
                <a:srgbClr val="FFFFFF"/>
              </a:solidFill>
            </a:endParaRPr>
          </a:p>
          <a:p>
            <a:pPr algn="l"/>
            <a:r>
              <a:rPr lang="en-US" sz="1500" dirty="0">
                <a:solidFill>
                  <a:srgbClr val="FFFFFF"/>
                </a:solidFill>
              </a:rPr>
              <a:t>For example, look at some possible answers to the question, Did you enjoy your shopping experience with us?</a:t>
            </a:r>
          </a:p>
          <a:p>
            <a:pPr algn="l"/>
            <a:endParaRPr lang="en-US" sz="1500" dirty="0">
              <a:solidFill>
                <a:srgbClr val="FFFFFF"/>
              </a:solidFill>
            </a:endParaRPr>
          </a:p>
          <a:p>
            <a:pPr algn="l"/>
            <a:r>
              <a:rPr lang="en-US" sz="1500" i="1" dirty="0">
                <a:solidFill>
                  <a:srgbClr val="FFFFFF"/>
                </a:solidFill>
              </a:rPr>
              <a:t>Yeah, sure. So smooth!</a:t>
            </a:r>
          </a:p>
          <a:p>
            <a:pPr algn="l"/>
            <a:endParaRPr lang="en-US" sz="1500" i="1" dirty="0">
              <a:solidFill>
                <a:srgbClr val="FFFFFF"/>
              </a:solidFill>
            </a:endParaRPr>
          </a:p>
          <a:p>
            <a:pPr algn="l"/>
            <a:r>
              <a:rPr lang="en-US" sz="1500" i="1" dirty="0">
                <a:solidFill>
                  <a:srgbClr val="FFFFFF"/>
                </a:solidFill>
              </a:rPr>
              <a:t>Not one, but many!</a:t>
            </a:r>
          </a:p>
          <a:p>
            <a:pPr algn="l"/>
            <a:endParaRPr lang="en-US" sz="1500" dirty="0">
              <a:solidFill>
                <a:srgbClr val="FFFFFF"/>
              </a:solidFill>
            </a:endParaRPr>
          </a:p>
          <a:p>
            <a:pPr algn="l"/>
            <a:r>
              <a:rPr lang="en-US" sz="1500" dirty="0">
                <a:solidFill>
                  <a:srgbClr val="FFFFFF"/>
                </a:solidFill>
              </a:rPr>
              <a:t>What sentiment would you assign to the responses above? The first response with an exclamation mark</a:t>
            </a:r>
          </a:p>
          <a:p>
            <a:pPr algn="l"/>
            <a:r>
              <a:rPr lang="en-US" sz="1500" dirty="0">
                <a:solidFill>
                  <a:srgbClr val="FFFFFF"/>
                </a:solidFill>
              </a:rPr>
              <a:t>could be negative, right? The problem is there is no textual cue that will help a machine learn, or at least</a:t>
            </a:r>
          </a:p>
          <a:p>
            <a:pPr algn="l"/>
            <a:r>
              <a:rPr lang="en-US" sz="1500" dirty="0">
                <a:solidFill>
                  <a:srgbClr val="FFFFFF"/>
                </a:solidFill>
              </a:rPr>
              <a:t>question that sentiment since yeah and sure often belong to positive or neutral texts.</a:t>
            </a:r>
          </a:p>
          <a:p>
            <a:pPr algn="l"/>
            <a:endParaRPr lang="en-US" sz="1500" dirty="0">
              <a:solidFill>
                <a:srgbClr val="FFFFFF"/>
              </a:solidFill>
            </a:endParaRPr>
          </a:p>
          <a:p>
            <a:pPr algn="l"/>
            <a:r>
              <a:rPr lang="en-US" sz="1500" dirty="0">
                <a:solidFill>
                  <a:srgbClr val="FFFFFF"/>
                </a:solidFill>
              </a:rPr>
              <a:t>How about the second response? In this context, sentiment is positive, but we’re sure you can come up</a:t>
            </a:r>
          </a:p>
          <a:p>
            <a:pPr algn="l"/>
            <a:r>
              <a:rPr lang="en-US" sz="1500" dirty="0">
                <a:solidFill>
                  <a:srgbClr val="FFFFFF"/>
                </a:solidFill>
              </a:rPr>
              <a:t>with many different contexts in which the same response can express negative sentiment.</a:t>
            </a:r>
            <a:endParaRPr lang="en-IN" sz="1500" dirty="0">
              <a:solidFill>
                <a:srgbClr val="FFFFFF"/>
              </a:solidFill>
            </a:endParaRPr>
          </a:p>
        </p:txBody>
      </p:sp>
      <p:pic>
        <p:nvPicPr>
          <p:cNvPr id="17" name="Picture 16">
            <a:extLst>
              <a:ext uri="{FF2B5EF4-FFF2-40B4-BE49-F238E27FC236}">
                <a16:creationId xmlns:a16="http://schemas.microsoft.com/office/drawing/2014/main" id="{F532D314-D97E-9833-A200-5DD41B23A1E7}"/>
              </a:ext>
            </a:extLst>
          </p:cNvPr>
          <p:cNvPicPr>
            <a:picLocks noChangeAspect="1"/>
          </p:cNvPicPr>
          <p:nvPr/>
        </p:nvPicPr>
        <p:blipFill>
          <a:blip r:embed="rId2"/>
          <a:stretch>
            <a:fillRect/>
          </a:stretch>
        </p:blipFill>
        <p:spPr>
          <a:xfrm>
            <a:off x="3662330" y="307608"/>
            <a:ext cx="542575" cy="542575"/>
          </a:xfrm>
          <a:prstGeom prst="rect">
            <a:avLst/>
          </a:prstGeom>
        </p:spPr>
      </p:pic>
      <p:sp>
        <p:nvSpPr>
          <p:cNvPr id="18" name="Google Shape;347;p39">
            <a:extLst>
              <a:ext uri="{FF2B5EF4-FFF2-40B4-BE49-F238E27FC236}">
                <a16:creationId xmlns:a16="http://schemas.microsoft.com/office/drawing/2014/main" id="{D7268FBB-2A08-2DBA-6D8B-3E5960444BD0}"/>
              </a:ext>
            </a:extLst>
          </p:cNvPr>
          <p:cNvSpPr/>
          <p:nvPr/>
        </p:nvSpPr>
        <p:spPr>
          <a:xfrm>
            <a:off x="8620358" y="2009483"/>
            <a:ext cx="833700" cy="83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3;p32">
            <a:extLst>
              <a:ext uri="{FF2B5EF4-FFF2-40B4-BE49-F238E27FC236}">
                <a16:creationId xmlns:a16="http://schemas.microsoft.com/office/drawing/2014/main" id="{21A07657-7D2A-3722-09D3-1F3F1D02EE59}"/>
              </a:ext>
            </a:extLst>
          </p:cNvPr>
          <p:cNvSpPr/>
          <p:nvPr/>
        </p:nvSpPr>
        <p:spPr>
          <a:xfrm>
            <a:off x="5186941" y="105557"/>
            <a:ext cx="299459" cy="281561"/>
          </a:xfrm>
          <a:prstGeom prst="rect">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Isosceles Triangle 19">
            <a:extLst>
              <a:ext uri="{FF2B5EF4-FFF2-40B4-BE49-F238E27FC236}">
                <a16:creationId xmlns:a16="http://schemas.microsoft.com/office/drawing/2014/main" id="{3EDD49A4-8749-049B-DFFA-9B20940DADC3}"/>
              </a:ext>
            </a:extLst>
          </p:cNvPr>
          <p:cNvSpPr/>
          <p:nvPr/>
        </p:nvSpPr>
        <p:spPr>
          <a:xfrm rot="866742">
            <a:off x="121653" y="4729303"/>
            <a:ext cx="338175" cy="278896"/>
          </a:xfrm>
          <a:prstGeom prst="triangl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276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978A8029-3B0A-BEBB-45F2-ADFBCC8868BD}"/>
              </a:ext>
            </a:extLst>
          </p:cNvPr>
          <p:cNvSpPr txBox="1">
            <a:spLocks/>
          </p:cNvSpPr>
          <p:nvPr/>
        </p:nvSpPr>
        <p:spPr>
          <a:xfrm>
            <a:off x="419549" y="29254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ignika"/>
              <a:buNone/>
              <a:defRPr sz="3000" b="1" i="0" u="none" strike="noStrike" cap="none">
                <a:solidFill>
                  <a:schemeClr val="dk1"/>
                </a:solidFill>
                <a:latin typeface="Signika"/>
                <a:ea typeface="Signika"/>
                <a:cs typeface="Signika"/>
                <a:sym typeface="Signika"/>
              </a:defRPr>
            </a:lvl1pPr>
            <a:lvl2pPr marR="0" lvl="1"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2pPr>
            <a:lvl3pPr marR="0" lvl="2"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3pPr>
            <a:lvl4pPr marR="0" lvl="3"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4pPr>
            <a:lvl5pPr marR="0" lvl="4"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5pPr>
            <a:lvl6pPr marR="0" lvl="5"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6pPr>
            <a:lvl7pPr marR="0" lvl="6"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7pPr>
            <a:lvl8pPr marR="0" lvl="7"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8pPr>
            <a:lvl9pPr marR="0" lvl="8" algn="l" rtl="0">
              <a:lnSpc>
                <a:spcPct val="100000"/>
              </a:lnSpc>
              <a:spcBef>
                <a:spcPts val="0"/>
              </a:spcBef>
              <a:spcAft>
                <a:spcPts val="0"/>
              </a:spcAft>
              <a:buClr>
                <a:schemeClr val="dk1"/>
              </a:buClr>
              <a:buSzPts val="3000"/>
              <a:buFont typeface="Signika"/>
              <a:buNone/>
              <a:defRPr sz="3000" b="0" i="0" u="none" strike="noStrike" cap="none">
                <a:solidFill>
                  <a:schemeClr val="dk1"/>
                </a:solidFill>
                <a:latin typeface="Signika"/>
                <a:ea typeface="Signika"/>
                <a:cs typeface="Signika"/>
                <a:sym typeface="Signika"/>
              </a:defRPr>
            </a:lvl9pPr>
          </a:lstStyle>
          <a:p>
            <a:r>
              <a:rPr lang="en-IN" dirty="0">
                <a:solidFill>
                  <a:srgbClr val="FFFFFF"/>
                </a:solidFill>
              </a:rPr>
              <a:t>Comparisons</a:t>
            </a:r>
          </a:p>
        </p:txBody>
      </p:sp>
      <p:sp>
        <p:nvSpPr>
          <p:cNvPr id="12" name="Subtitle 2">
            <a:extLst>
              <a:ext uri="{FF2B5EF4-FFF2-40B4-BE49-F238E27FC236}">
                <a16:creationId xmlns:a16="http://schemas.microsoft.com/office/drawing/2014/main" id="{3A98632D-5DFA-592B-76A2-37CCAD2D002E}"/>
              </a:ext>
            </a:extLst>
          </p:cNvPr>
          <p:cNvSpPr>
            <a:spLocks noGrp="1"/>
          </p:cNvSpPr>
          <p:nvPr>
            <p:ph type="subTitle" idx="1"/>
          </p:nvPr>
        </p:nvSpPr>
        <p:spPr>
          <a:xfrm>
            <a:off x="159715" y="865246"/>
            <a:ext cx="8824569" cy="4284998"/>
          </a:xfrm>
        </p:spPr>
        <p:txBody>
          <a:bodyPr/>
          <a:lstStyle/>
          <a:p>
            <a:pPr algn="l"/>
            <a:r>
              <a:rPr lang="en-US" sz="1500" dirty="0">
                <a:solidFill>
                  <a:srgbClr val="FFFFFF"/>
                </a:solidFill>
              </a:rPr>
              <a:t>How to treat comparisons in sentiment analysis is another challenge worth tackling. Look at the texts</a:t>
            </a:r>
          </a:p>
          <a:p>
            <a:pPr algn="l"/>
            <a:r>
              <a:rPr lang="en-US" sz="1500" dirty="0">
                <a:solidFill>
                  <a:srgbClr val="FFFFFF"/>
                </a:solidFill>
              </a:rPr>
              <a:t>below:</a:t>
            </a:r>
          </a:p>
          <a:p>
            <a:pPr algn="l"/>
            <a:endParaRPr lang="en-US" sz="1500" dirty="0">
              <a:solidFill>
                <a:srgbClr val="FFFFFF"/>
              </a:solidFill>
            </a:endParaRPr>
          </a:p>
          <a:p>
            <a:pPr algn="l"/>
            <a:r>
              <a:rPr lang="en-US" sz="1500" i="1" dirty="0">
                <a:solidFill>
                  <a:srgbClr val="FFFFFF"/>
                </a:solidFill>
              </a:rPr>
              <a:t>This product is second to none.</a:t>
            </a:r>
          </a:p>
          <a:p>
            <a:pPr algn="l"/>
            <a:endParaRPr lang="en-US" sz="1500" i="1" dirty="0">
              <a:solidFill>
                <a:srgbClr val="FFFFFF"/>
              </a:solidFill>
            </a:endParaRPr>
          </a:p>
          <a:p>
            <a:pPr algn="l"/>
            <a:r>
              <a:rPr lang="en-US" sz="1500" i="1" dirty="0">
                <a:solidFill>
                  <a:srgbClr val="FFFFFF"/>
                </a:solidFill>
              </a:rPr>
              <a:t>This is better than older tools.</a:t>
            </a:r>
          </a:p>
          <a:p>
            <a:pPr algn="l"/>
            <a:endParaRPr lang="en-US" sz="1500" i="1" dirty="0">
              <a:solidFill>
                <a:srgbClr val="FFFFFF"/>
              </a:solidFill>
            </a:endParaRPr>
          </a:p>
          <a:p>
            <a:pPr algn="l"/>
            <a:r>
              <a:rPr lang="en-US" sz="1500" i="1" dirty="0">
                <a:solidFill>
                  <a:srgbClr val="FFFFFF"/>
                </a:solidFill>
              </a:rPr>
              <a:t>This is better than nothing.</a:t>
            </a:r>
          </a:p>
          <a:p>
            <a:pPr algn="l"/>
            <a:endParaRPr lang="en-US" sz="1500" dirty="0">
              <a:solidFill>
                <a:srgbClr val="FFFFFF"/>
              </a:solidFill>
            </a:endParaRPr>
          </a:p>
          <a:p>
            <a:pPr algn="l"/>
            <a:r>
              <a:rPr lang="en-US" sz="1500" dirty="0">
                <a:solidFill>
                  <a:srgbClr val="FFFFFF"/>
                </a:solidFill>
              </a:rPr>
              <a:t>The first comparison doesn’t need any contextual clues to be classified correctly. It’s clear that it’s</a:t>
            </a:r>
          </a:p>
          <a:p>
            <a:pPr algn="l"/>
            <a:r>
              <a:rPr lang="en-US" sz="1500" dirty="0">
                <a:solidFill>
                  <a:srgbClr val="FFFFFF"/>
                </a:solidFill>
              </a:rPr>
              <a:t>positive.</a:t>
            </a:r>
          </a:p>
          <a:p>
            <a:pPr algn="l"/>
            <a:endParaRPr lang="en-US" sz="1500" dirty="0">
              <a:solidFill>
                <a:srgbClr val="FFFFFF"/>
              </a:solidFill>
            </a:endParaRPr>
          </a:p>
          <a:p>
            <a:pPr algn="l"/>
            <a:r>
              <a:rPr lang="en-US" sz="1500" dirty="0">
                <a:solidFill>
                  <a:srgbClr val="FFFFFF"/>
                </a:solidFill>
              </a:rPr>
              <a:t>The second and third texts are a little more difficult to classify, though. Would you classify them as</a:t>
            </a:r>
          </a:p>
          <a:p>
            <a:pPr algn="l"/>
            <a:r>
              <a:rPr lang="en-US" sz="1500" i="1" dirty="0">
                <a:solidFill>
                  <a:srgbClr val="FFFFFF"/>
                </a:solidFill>
              </a:rPr>
              <a:t>neutral, positive, </a:t>
            </a:r>
            <a:r>
              <a:rPr lang="en-US" sz="1500" dirty="0">
                <a:solidFill>
                  <a:srgbClr val="FFFFFF"/>
                </a:solidFill>
              </a:rPr>
              <a:t>or even</a:t>
            </a:r>
            <a:r>
              <a:rPr lang="en-US" sz="1500" i="1" dirty="0">
                <a:solidFill>
                  <a:srgbClr val="FFFFFF"/>
                </a:solidFill>
              </a:rPr>
              <a:t> negative</a:t>
            </a:r>
            <a:r>
              <a:rPr lang="en-US" sz="1500" dirty="0">
                <a:solidFill>
                  <a:srgbClr val="FFFFFF"/>
                </a:solidFill>
              </a:rPr>
              <a:t>? Once again, context can make a difference. For example, if the ‘older</a:t>
            </a:r>
          </a:p>
          <a:p>
            <a:pPr algn="l"/>
            <a:r>
              <a:rPr lang="en-US" sz="1500" dirty="0">
                <a:solidFill>
                  <a:srgbClr val="FFFFFF"/>
                </a:solidFill>
              </a:rPr>
              <a:t>tools’ in the second text were considered useless, then the second text is pretty similar to the third text.</a:t>
            </a:r>
            <a:endParaRPr lang="en-IN" sz="1500" dirty="0">
              <a:solidFill>
                <a:srgbClr val="FFFFFF"/>
              </a:solidFill>
            </a:endParaRPr>
          </a:p>
        </p:txBody>
      </p:sp>
      <p:sp>
        <p:nvSpPr>
          <p:cNvPr id="14" name="Google Shape;214;p32">
            <a:extLst>
              <a:ext uri="{FF2B5EF4-FFF2-40B4-BE49-F238E27FC236}">
                <a16:creationId xmlns:a16="http://schemas.microsoft.com/office/drawing/2014/main" id="{458E3AE4-B251-30C7-4511-3654BA1329E0}"/>
              </a:ext>
            </a:extLst>
          </p:cNvPr>
          <p:cNvSpPr/>
          <p:nvPr/>
        </p:nvSpPr>
        <p:spPr>
          <a:xfrm>
            <a:off x="8387150" y="1513969"/>
            <a:ext cx="1056300" cy="105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5;p34">
            <a:hlinkClick r:id="rId2" action="ppaction://hlinksldjump"/>
            <a:extLst>
              <a:ext uri="{FF2B5EF4-FFF2-40B4-BE49-F238E27FC236}">
                <a16:creationId xmlns:a16="http://schemas.microsoft.com/office/drawing/2014/main" id="{B3D0FABD-D7D8-F1C7-2B1B-2B1D9CF1D196}"/>
              </a:ext>
            </a:extLst>
          </p:cNvPr>
          <p:cNvSpPr/>
          <p:nvPr/>
        </p:nvSpPr>
        <p:spPr>
          <a:xfrm>
            <a:off x="2241277" y="4585040"/>
            <a:ext cx="429900" cy="429900"/>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Comparing Rocks by Jess Purviance on Dribbble">
            <a:extLst>
              <a:ext uri="{FF2B5EF4-FFF2-40B4-BE49-F238E27FC236}">
                <a16:creationId xmlns:a16="http://schemas.microsoft.com/office/drawing/2014/main" id="{11137F8B-DAA4-13DE-F68D-7EA90837D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135" y="1522842"/>
            <a:ext cx="1277840" cy="95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19278"/>
      </p:ext>
    </p:extLst>
  </p:cSld>
  <p:clrMapOvr>
    <a:masterClrMapping/>
  </p:clrMapOvr>
</p:sld>
</file>

<file path=ppt/theme/theme1.xml><?xml version="1.0" encoding="utf-8"?>
<a:theme xmlns:a="http://schemas.openxmlformats.org/drawingml/2006/main" name="University Digital Choice Boards by Slidesgo">
  <a:themeElements>
    <a:clrScheme name="Simple Light">
      <a:dk1>
        <a:srgbClr val="0C4F72"/>
      </a:dk1>
      <a:lt1>
        <a:srgbClr val="D62828"/>
      </a:lt1>
      <a:dk2>
        <a:srgbClr val="F77F00"/>
      </a:dk2>
      <a:lt2>
        <a:srgbClr val="FCBF49"/>
      </a:lt2>
      <a:accent1>
        <a:srgbClr val="EAE2B7"/>
      </a:accent1>
      <a:accent2>
        <a:srgbClr val="0C4F72"/>
      </a:accent2>
      <a:accent3>
        <a:srgbClr val="D62828"/>
      </a:accent3>
      <a:accent4>
        <a:srgbClr val="F77F00"/>
      </a:accent4>
      <a:accent5>
        <a:srgbClr val="FCBF49"/>
      </a:accent5>
      <a:accent6>
        <a:srgbClr val="EAE2B7"/>
      </a:accent6>
      <a:hlink>
        <a:srgbClr val="0C4F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TotalTime>
  <Words>2136</Words>
  <Application>Microsoft Office PowerPoint</Application>
  <PresentationFormat>On-screen Show (16:9)</PresentationFormat>
  <Paragraphs>197</Paragraphs>
  <Slides>25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Signika</vt:lpstr>
      <vt:lpstr>Wingdings</vt:lpstr>
      <vt:lpstr>Arial</vt:lpstr>
      <vt:lpstr>Palanquin</vt:lpstr>
      <vt:lpstr>University Digital Choice Boards by Slidesgo</vt:lpstr>
      <vt:lpstr>SENTIMENT ANALYSIS</vt:lpstr>
      <vt:lpstr>WHAT IS SENTIMENT ANALYSIS?</vt:lpstr>
      <vt:lpstr>Why perform Sentiment Analysis? (With Examples)</vt:lpstr>
      <vt:lpstr>Types of Sentiment Analysis</vt:lpstr>
      <vt:lpstr>CHALLENGES</vt:lpstr>
      <vt:lpstr>Subjectivity and Tone</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Sentiment Analysis with Visualization</vt:lpstr>
      <vt:lpstr>Python code</vt:lpstr>
      <vt:lpstr>PowerPoint Presentation</vt:lpstr>
      <vt:lpstr>PowerPoint Presentation</vt:lpstr>
      <vt:lpstr>Model Creation</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dc:title>
  <cp:lastModifiedBy>Vedant Swadia</cp:lastModifiedBy>
  <cp:revision>9</cp:revision>
  <dcterms:modified xsi:type="dcterms:W3CDTF">2022-05-20T08:55:42Z</dcterms:modified>
</cp:coreProperties>
</file>